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379" r:id="rId2"/>
    <p:sldId id="413" r:id="rId3"/>
    <p:sldId id="399" r:id="rId4"/>
    <p:sldId id="434" r:id="rId5"/>
    <p:sldId id="435" r:id="rId6"/>
    <p:sldId id="436" r:id="rId7"/>
    <p:sldId id="438" r:id="rId8"/>
    <p:sldId id="437" r:id="rId9"/>
    <p:sldId id="416" r:id="rId10"/>
    <p:sldId id="404" r:id="rId11"/>
    <p:sldId id="418" r:id="rId12"/>
    <p:sldId id="419" r:id="rId13"/>
    <p:sldId id="421" r:id="rId14"/>
    <p:sldId id="423" r:id="rId15"/>
    <p:sldId id="424" r:id="rId16"/>
    <p:sldId id="425" r:id="rId17"/>
    <p:sldId id="430" r:id="rId18"/>
    <p:sldId id="433" r:id="rId19"/>
    <p:sldId id="426" r:id="rId20"/>
    <p:sldId id="432" r:id="rId21"/>
    <p:sldId id="427" r:id="rId22"/>
    <p:sldId id="414" r:id="rId23"/>
    <p:sldId id="415" r:id="rId24"/>
  </p:sldIdLst>
  <p:sldSz cx="9144000" cy="6858000" type="screen4x3"/>
  <p:notesSz cx="6794500" cy="9931400"/>
  <p:defaultTextStyle>
    <a:defPPr>
      <a:defRPr lang="it-IT"/>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O IVANCICH" initials="SI" lastIdx="1" clrIdx="0">
    <p:extLst>
      <p:ext uri="{19B8F6BF-5375-455C-9EA6-DF929625EA0E}">
        <p15:presenceInfo xmlns:p15="http://schemas.microsoft.com/office/powerpoint/2012/main" userId="S::stefano.ivancich@studenti.unipd.it::912c20aa-3f77-49b7-8322-249ce98955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8000"/>
    <a:srgbClr val="A50021"/>
    <a:srgbClr val="CCFF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23" autoAdjust="0"/>
    <p:restoredTop sz="76518" autoAdjust="0"/>
  </p:normalViewPr>
  <p:slideViewPr>
    <p:cSldViewPr snapToGrid="0" snapToObjects="1">
      <p:cViewPr varScale="1">
        <p:scale>
          <a:sx n="67" d="100"/>
          <a:sy n="67" d="100"/>
        </p:scale>
        <p:origin x="992"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79" d="100"/>
          <a:sy n="79" d="100"/>
        </p:scale>
        <p:origin x="-3984" y="-9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30E19B0-7174-4B35-B33A-CE2E4DF990C5}"/>
              </a:ext>
            </a:extLst>
          </p:cNvPr>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DA81A4B-ED12-473D-A737-B3C6654BAC90}"/>
              </a:ext>
            </a:extLst>
          </p:cNvPr>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C8DBE15E-223F-41F1-9F94-2D73857FC7BA}" type="datetimeFigureOut">
              <a:rPr lang="it-IT" smtClean="0"/>
              <a:t>04/05/2021</a:t>
            </a:fld>
            <a:endParaRPr lang="it-IT"/>
          </a:p>
        </p:txBody>
      </p:sp>
      <p:sp>
        <p:nvSpPr>
          <p:cNvPr id="4" name="Segnaposto piè di pagina 3">
            <a:extLst>
              <a:ext uri="{FF2B5EF4-FFF2-40B4-BE49-F238E27FC236}">
                <a16:creationId xmlns:a16="http://schemas.microsoft.com/office/drawing/2014/main" id="{E583F05D-6931-4F70-9948-438323D2474B}"/>
              </a:ext>
            </a:extLst>
          </p:cNvPr>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18A06077-31D5-449F-B4D3-7B3266E84F60}"/>
              </a:ext>
            </a:extLst>
          </p:cNvPr>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C0D0C40D-AD1E-4257-9F0D-BA61E0FA0D42}" type="slidenum">
              <a:rPr lang="it-IT" smtClean="0"/>
              <a:t>‹N›</a:t>
            </a:fld>
            <a:endParaRPr lang="it-IT"/>
          </a:p>
        </p:txBody>
      </p:sp>
    </p:spTree>
    <p:extLst>
      <p:ext uri="{BB962C8B-B14F-4D97-AF65-F5344CB8AC3E}">
        <p14:creationId xmlns:p14="http://schemas.microsoft.com/office/powerpoint/2010/main" val="19534850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5D547F-65FD-47CC-958C-BA7CCFE85A57}"/>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it-IT"/>
          </a:p>
        </p:txBody>
      </p:sp>
      <p:sp>
        <p:nvSpPr>
          <p:cNvPr id="3" name="Date Placeholder 2">
            <a:extLst>
              <a:ext uri="{FF2B5EF4-FFF2-40B4-BE49-F238E27FC236}">
                <a16:creationId xmlns:a16="http://schemas.microsoft.com/office/drawing/2014/main" id="{4005E981-904D-4FCC-ABCB-BF7E630F16B3}"/>
              </a:ext>
            </a:extLst>
          </p:cNvPr>
          <p:cNvSpPr>
            <a:spLocks noGrp="1"/>
          </p:cNvSpPr>
          <p:nvPr>
            <p:ph type="dt" idx="1"/>
          </p:nvPr>
        </p:nvSpPr>
        <p:spPr>
          <a:xfrm>
            <a:off x="3848100" y="0"/>
            <a:ext cx="2944813" cy="49688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2AD04753-9C7D-45A1-B290-034DCD5D3C5A}" type="datetimeFigureOut">
              <a:rPr lang="it-IT" altLang="it-IT"/>
              <a:pPr/>
              <a:t>04/05/2021</a:t>
            </a:fld>
            <a:endParaRPr lang="it-IT" altLang="it-IT"/>
          </a:p>
        </p:txBody>
      </p:sp>
      <p:sp>
        <p:nvSpPr>
          <p:cNvPr id="4" name="Slide Image Placeholder 3">
            <a:extLst>
              <a:ext uri="{FF2B5EF4-FFF2-40B4-BE49-F238E27FC236}">
                <a16:creationId xmlns:a16="http://schemas.microsoft.com/office/drawing/2014/main" id="{6606803F-FCF3-4CAE-BF31-BF21FE48D97E}"/>
              </a:ext>
            </a:extLst>
          </p:cNvPr>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Notes Placeholder 4">
            <a:extLst>
              <a:ext uri="{FF2B5EF4-FFF2-40B4-BE49-F238E27FC236}">
                <a16:creationId xmlns:a16="http://schemas.microsoft.com/office/drawing/2014/main" id="{B84C5FDF-CA5D-4DCB-8645-BA7C19070D2F}"/>
              </a:ext>
            </a:extLst>
          </p:cNvPr>
          <p:cNvSpPr>
            <a:spLocks noGrp="1"/>
          </p:cNvSpPr>
          <p:nvPr>
            <p:ph type="body" sz="quarter" idx="3"/>
          </p:nvPr>
        </p:nvSpPr>
        <p:spPr>
          <a:xfrm>
            <a:off x="679450" y="4718050"/>
            <a:ext cx="5435600" cy="44688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t-IT" noProof="0"/>
          </a:p>
        </p:txBody>
      </p:sp>
      <p:sp>
        <p:nvSpPr>
          <p:cNvPr id="6" name="Footer Placeholder 5">
            <a:extLst>
              <a:ext uri="{FF2B5EF4-FFF2-40B4-BE49-F238E27FC236}">
                <a16:creationId xmlns:a16="http://schemas.microsoft.com/office/drawing/2014/main" id="{7DDA890B-2215-4FCF-A847-62414C03BA82}"/>
              </a:ext>
            </a:extLst>
          </p:cNvPr>
          <p:cNvSpPr>
            <a:spLocks noGrp="1"/>
          </p:cNvSpPr>
          <p:nvPr>
            <p:ph type="ftr" sz="quarter" idx="4"/>
          </p:nvPr>
        </p:nvSpPr>
        <p:spPr>
          <a:xfrm>
            <a:off x="0" y="9432925"/>
            <a:ext cx="2944813" cy="496888"/>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it-IT"/>
          </a:p>
        </p:txBody>
      </p:sp>
      <p:sp>
        <p:nvSpPr>
          <p:cNvPr id="7" name="Slide Number Placeholder 6">
            <a:extLst>
              <a:ext uri="{FF2B5EF4-FFF2-40B4-BE49-F238E27FC236}">
                <a16:creationId xmlns:a16="http://schemas.microsoft.com/office/drawing/2014/main" id="{EF7AD787-F1FE-42D3-804A-9496AE497930}"/>
              </a:ext>
            </a:extLst>
          </p:cNvPr>
          <p:cNvSpPr>
            <a:spLocks noGrp="1"/>
          </p:cNvSpPr>
          <p:nvPr>
            <p:ph type="sldNum" sz="quarter" idx="5"/>
          </p:nvPr>
        </p:nvSpPr>
        <p:spPr>
          <a:xfrm>
            <a:off x="3848100" y="9432925"/>
            <a:ext cx="2944813" cy="496888"/>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0664C11-2C8B-4B5A-ACDF-DD795DDB2557}" type="slidenum">
              <a:rPr lang="it-IT" altLang="it-IT"/>
              <a:pPr/>
              <a:t>‹N›</a:t>
            </a:fld>
            <a:endParaRPr lang="it-IT" altLang="it-IT"/>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input audio waveform X is split into S frames of 1 second.</a:t>
            </a:r>
          </a:p>
          <a:p>
            <a:r>
              <a:rPr lang="en-US" sz="1200" kern="1200" dirty="0">
                <a:solidFill>
                  <a:schemeClr val="tx1"/>
                </a:solidFill>
                <a:effectLst/>
                <a:latin typeface="+mn-lt"/>
                <a:ea typeface="MS PGothic" panose="020B0600070205080204" pitchFamily="34" charset="-128"/>
                <a:cs typeface="ＭＳ Ｐゴシック" charset="0"/>
              </a:rPr>
              <a:t>It is to computational expensive to use the model for each frame. So we can use a VAD (Voice Activity Detection) or Silence filter to let the model process just the frames that contains voice.</a:t>
            </a:r>
          </a:p>
          <a:p>
            <a:r>
              <a:rPr lang="en-US" dirty="0"/>
              <a:t>This component must be very compact, low computational expensive and very fast, like just ignoring anything under 40db, it can be a piece of software or even a little piece hardware like some home device are using </a:t>
            </a:r>
            <a:r>
              <a:rPr lang="en-US" dirty="0" err="1"/>
              <a:t>nowdays</a:t>
            </a:r>
            <a:r>
              <a:rPr lang="en-US" dirty="0"/>
              <a:t>.</a:t>
            </a:r>
          </a:p>
          <a:p>
            <a:r>
              <a:rPr lang="en-US" dirty="0"/>
              <a:t>We need to aggregate the CNN predictions to come up to a decision on X.</a:t>
            </a:r>
          </a:p>
          <a:p>
            <a:r>
              <a:rPr lang="en-US" dirty="0"/>
              <a:t>Fusion rules can be used to reach a ﬁnal decision, such as the majority vote</a:t>
            </a:r>
          </a:p>
          <a:p>
            <a:endParaRPr lang="it-IT" dirty="0"/>
          </a:p>
        </p:txBody>
      </p:sp>
    </p:spTree>
    <p:extLst>
      <p:ext uri="{BB962C8B-B14F-4D97-AF65-F5344CB8AC3E}">
        <p14:creationId xmlns:p14="http://schemas.microsoft.com/office/powerpoint/2010/main" val="263979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Input an array of 16,000 dimensions, which represents 1-second of audio sampled at 16kHz.</a:t>
            </a:r>
          </a:p>
          <a:p>
            <a:r>
              <a:rPr lang="en-US" dirty="0"/>
              <a:t>The architecture is </a:t>
            </a:r>
            <a:r>
              <a:rPr lang="en-US" sz="1200" kern="1200" dirty="0">
                <a:solidFill>
                  <a:schemeClr val="tx1"/>
                </a:solidFill>
                <a:effectLst/>
                <a:latin typeface="+mn-lt"/>
                <a:ea typeface="MS PGothic" panose="020B0600070205080204" pitchFamily="34" charset="-128"/>
                <a:cs typeface="ＭＳ Ｐゴシック" charset="0"/>
              </a:rPr>
              <a:t>composed of 4 convolutional layers, possibly interlaced with max pooling layers, followed by 2 fully connected layers and an output layer.</a:t>
            </a:r>
            <a:endParaRPr lang="en-US" dirty="0"/>
          </a:p>
          <a:p>
            <a:r>
              <a:rPr lang="en-US" dirty="0"/>
              <a:t>In order to reduce the over-fitting, batch normalization is applied after the activation function of each convolution layer.</a:t>
            </a:r>
          </a:p>
          <a:p>
            <a:r>
              <a:rPr lang="en-US" dirty="0"/>
              <a:t>after the last pooling layer, there are two fully connected layers with 128 and 64 neurons respectively on which a drop-out is applied with a probability of 0.25 for both layers.</a:t>
            </a:r>
          </a:p>
          <a:p>
            <a:endParaRPr lang="it-IT" dirty="0"/>
          </a:p>
        </p:txBody>
      </p:sp>
    </p:spTree>
    <p:extLst>
      <p:ext uri="{BB962C8B-B14F-4D97-AF65-F5344CB8AC3E}">
        <p14:creationId xmlns:p14="http://schemas.microsoft.com/office/powerpoint/2010/main" val="3959842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1_Intestazione sezione">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9618EC63-3F1C-4708-8BBD-F754E0683254}"/>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 name="Immagine 10" descr="DEI.eps">
            <a:extLst>
              <a:ext uri="{FF2B5EF4-FFF2-40B4-BE49-F238E27FC236}">
                <a16:creationId xmlns:a16="http://schemas.microsoft.com/office/drawing/2014/main" id="{88A4B2A4-3F0B-41B8-A0B5-7F6AF378358C}"/>
              </a:ext>
            </a:extLst>
          </p:cNvPr>
          <p:cNvPicPr>
            <a:picLocks noChangeAspect="1"/>
          </p:cNvPicPr>
          <p:nvPr userDrawn="1"/>
        </p:nvPicPr>
        <p:blipFill>
          <a:blip r:embed="rId2">
            <a:extLst>
              <a:ext uri="{28A0092B-C50C-407E-A947-70E740481C1C}">
                <a14:useLocalDpi xmlns:a14="http://schemas.microsoft.com/office/drawing/2010/main" val="0"/>
              </a:ext>
            </a:extLst>
          </a:blip>
          <a:srcRect l="17673" t="31972" r="28108" b="33784"/>
          <a:stretch>
            <a:fillRect/>
          </a:stretch>
        </p:blipFill>
        <p:spPr bwMode="auto">
          <a:xfrm>
            <a:off x="0" y="1604963"/>
            <a:ext cx="156686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tangolo 14">
            <a:extLst>
              <a:ext uri="{FF2B5EF4-FFF2-40B4-BE49-F238E27FC236}">
                <a16:creationId xmlns:a16="http://schemas.microsoft.com/office/drawing/2014/main" id="{03802282-C4C4-4396-8C29-825691C5ADBE}"/>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456">
            <a:extLst>
              <a:ext uri="{FF2B5EF4-FFF2-40B4-BE49-F238E27FC236}">
                <a16:creationId xmlns:a16="http://schemas.microsoft.com/office/drawing/2014/main" id="{1EEBF248-0272-48E8-AE89-2991295978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88200" y="4683125"/>
            <a:ext cx="15478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8" name="Picture 3" descr="C:\Documents and Settings\Andrea\My Documents\Downloads\DEI\DEI.png">
            <a:extLst>
              <a:ext uri="{FF2B5EF4-FFF2-40B4-BE49-F238E27FC236}">
                <a16:creationId xmlns:a16="http://schemas.microsoft.com/office/drawing/2014/main" id="{A295E3C2-7787-4EF9-9975-BB6BB601506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6563" y="4221163"/>
            <a:ext cx="2260600"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testo 2"/>
          <p:cNvSpPr>
            <a:spLocks noGrp="1"/>
          </p:cNvSpPr>
          <p:nvPr>
            <p:ph type="body" idx="1"/>
          </p:nvPr>
        </p:nvSpPr>
        <p:spPr>
          <a:xfrm>
            <a:off x="1612224" y="2743200"/>
            <a:ext cx="7123113" cy="1673225"/>
          </a:xfrm>
        </p:spPr>
        <p:txBody>
          <a:bodyPr/>
          <a:lstStyle>
            <a:lvl1pPr marL="0" indent="0" algn="l">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noProof="0"/>
              <a:t>Fare clic per modificare gli stili del testo dello schema</a:t>
            </a:r>
          </a:p>
        </p:txBody>
      </p:sp>
      <p:sp>
        <p:nvSpPr>
          <p:cNvPr id="2" name="Titolo 1"/>
          <p:cNvSpPr>
            <a:spLocks noGrp="1"/>
          </p:cNvSpPr>
          <p:nvPr>
            <p:ph type="title"/>
          </p:nvPr>
        </p:nvSpPr>
        <p:spPr>
          <a:xfrm>
            <a:off x="1604208" y="1613568"/>
            <a:ext cx="7480968" cy="990600"/>
          </a:xfrm>
          <a:prstGeom prst="rect">
            <a:avLst/>
          </a:prstGeom>
          <a:solidFill>
            <a:srgbClr val="8F161C"/>
          </a:solidFill>
        </p:spPr>
        <p:txBody>
          <a:bodyPr/>
          <a:lstStyle>
            <a:lvl1pPr algn="l">
              <a:buNone/>
              <a:defRPr sz="4400" b="0" cap="none">
                <a:solidFill>
                  <a:srgbClr val="FFFFFF"/>
                </a:solidFill>
              </a:defRPr>
            </a:lvl1pPr>
          </a:lstStyle>
          <a:p>
            <a:r>
              <a:rPr lang="en-US" noProof="0"/>
              <a:t>Fare clic per modificare stile</a:t>
            </a:r>
          </a:p>
        </p:txBody>
      </p:sp>
      <p:sp>
        <p:nvSpPr>
          <p:cNvPr id="9" name="Segnaposto data 11">
            <a:extLst>
              <a:ext uri="{FF2B5EF4-FFF2-40B4-BE49-F238E27FC236}">
                <a16:creationId xmlns:a16="http://schemas.microsoft.com/office/drawing/2014/main" id="{E60B094F-F63B-4CFA-8A13-F88A219B1102}"/>
              </a:ext>
            </a:extLst>
          </p:cNvPr>
          <p:cNvSpPr>
            <a:spLocks noGrp="1"/>
          </p:cNvSpPr>
          <p:nvPr>
            <p:ph type="dt" sz="half" idx="10"/>
          </p:nvPr>
        </p:nvSpPr>
        <p:spPr/>
        <p:txBody>
          <a:bodyPr/>
          <a:lstStyle>
            <a:lvl1pPr>
              <a:defRPr/>
            </a:lvl1pPr>
          </a:lstStyle>
          <a:p>
            <a:endParaRPr lang="en-US" altLang="it-IT"/>
          </a:p>
        </p:txBody>
      </p:sp>
      <p:sp>
        <p:nvSpPr>
          <p:cNvPr id="10" name="Segnaposto piè di pagina 13">
            <a:extLst>
              <a:ext uri="{FF2B5EF4-FFF2-40B4-BE49-F238E27FC236}">
                <a16:creationId xmlns:a16="http://schemas.microsoft.com/office/drawing/2014/main" id="{40037900-1213-475B-ACE1-758B373CB7EC}"/>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1973819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6E16F2A7-208A-48EC-92C1-AAD50D527F1B}"/>
              </a:ext>
            </a:extLst>
          </p:cNvPr>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ttangolo 7">
            <a:extLst>
              <a:ext uri="{FF2B5EF4-FFF2-40B4-BE49-F238E27FC236}">
                <a16:creationId xmlns:a16="http://schemas.microsoft.com/office/drawing/2014/main" id="{88111850-52AA-44E9-B1F1-2A993983C509}"/>
              </a:ext>
            </a:extLst>
          </p:cNvPr>
          <p:cNvSpPr/>
          <p:nvPr/>
        </p:nvSpPr>
        <p:spPr>
          <a:xfrm>
            <a:off x="6142038" y="609600"/>
            <a:ext cx="228600" cy="6248400"/>
          </a:xfrm>
          <a:prstGeom prst="rect">
            <a:avLst/>
          </a:prstGeom>
          <a:solidFill>
            <a:srgbClr val="8F161C"/>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8">
            <a:extLst>
              <a:ext uri="{FF2B5EF4-FFF2-40B4-BE49-F238E27FC236}">
                <a16:creationId xmlns:a16="http://schemas.microsoft.com/office/drawing/2014/main" id="{2631C475-CB16-4CF4-ABFD-6F18B9EDAF20}"/>
              </a:ext>
            </a:extLst>
          </p:cNvPr>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olo verticale 1"/>
          <p:cNvSpPr>
            <a:spLocks noGrp="1"/>
          </p:cNvSpPr>
          <p:nvPr>
            <p:ph type="title" orient="vert"/>
          </p:nvPr>
        </p:nvSpPr>
        <p:spPr>
          <a:xfrm>
            <a:off x="6553200" y="609600"/>
            <a:ext cx="2057400" cy="5516563"/>
          </a:xfrm>
          <a:prstGeom prst="rect">
            <a:avLst/>
          </a:prstGeom>
        </p:spPr>
        <p:txBody>
          <a:bodyPr vert="eaVert"/>
          <a:lstStyle/>
          <a:p>
            <a:r>
              <a:rPr lang="en-US"/>
              <a:t>Fare clic per modificare stile</a:t>
            </a:r>
          </a:p>
        </p:txBody>
      </p:sp>
      <p:sp>
        <p:nvSpPr>
          <p:cNvPr id="3" name="Segnaposto testo verticale 2"/>
          <p:cNvSpPr>
            <a:spLocks noGrp="1"/>
          </p:cNvSpPr>
          <p:nvPr>
            <p:ph type="body" orient="vert" idx="1"/>
          </p:nvPr>
        </p:nvSpPr>
        <p:spPr>
          <a:xfrm>
            <a:off x="457200" y="609600"/>
            <a:ext cx="5562600" cy="5516564"/>
          </a:xfrm>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7" name="Segnaposto data 3">
            <a:extLst>
              <a:ext uri="{FF2B5EF4-FFF2-40B4-BE49-F238E27FC236}">
                <a16:creationId xmlns:a16="http://schemas.microsoft.com/office/drawing/2014/main" id="{49E3ED01-4519-4A5F-8D76-E606F181986D}"/>
              </a:ext>
            </a:extLst>
          </p:cNvPr>
          <p:cNvSpPr>
            <a:spLocks noGrp="1"/>
          </p:cNvSpPr>
          <p:nvPr>
            <p:ph type="dt" sz="half" idx="10"/>
          </p:nvPr>
        </p:nvSpPr>
        <p:spPr>
          <a:xfrm>
            <a:off x="6553200" y="6248400"/>
            <a:ext cx="2209800" cy="365125"/>
          </a:xfrm>
        </p:spPr>
        <p:txBody>
          <a:bodyPr/>
          <a:lstStyle>
            <a:lvl1pPr>
              <a:defRPr/>
            </a:lvl1pPr>
          </a:lstStyle>
          <a:p>
            <a:endParaRPr lang="en-US" altLang="it-IT"/>
          </a:p>
        </p:txBody>
      </p:sp>
      <p:sp>
        <p:nvSpPr>
          <p:cNvPr id="8" name="Segnaposto piè di pagina 4">
            <a:extLst>
              <a:ext uri="{FF2B5EF4-FFF2-40B4-BE49-F238E27FC236}">
                <a16:creationId xmlns:a16="http://schemas.microsoft.com/office/drawing/2014/main" id="{B01C5135-7413-4185-B1C7-80EB5E3887BC}"/>
              </a:ext>
            </a:extLst>
          </p:cNvPr>
          <p:cNvSpPr>
            <a:spLocks noGrp="1"/>
          </p:cNvSpPr>
          <p:nvPr>
            <p:ph type="ftr" sz="quarter" idx="11"/>
          </p:nvPr>
        </p:nvSpPr>
        <p:spPr>
          <a:xfrm>
            <a:off x="457200" y="6248400"/>
            <a:ext cx="5573713" cy="365125"/>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9" name="Segnaposto numero diapositiva 5">
            <a:extLst>
              <a:ext uri="{FF2B5EF4-FFF2-40B4-BE49-F238E27FC236}">
                <a16:creationId xmlns:a16="http://schemas.microsoft.com/office/drawing/2014/main" id="{1949CFF8-FF6D-43C9-B353-2047D2E9B7BA}"/>
              </a:ext>
            </a:extLst>
          </p:cNvPr>
          <p:cNvSpPr>
            <a:spLocks noGrp="1"/>
          </p:cNvSpPr>
          <p:nvPr>
            <p:ph type="sldNum" sz="quarter" idx="12"/>
          </p:nvPr>
        </p:nvSpPr>
        <p:spPr>
          <a:xfrm rot="5400000">
            <a:off x="5989638" y="144462"/>
            <a:ext cx="533400" cy="244475"/>
          </a:xfrm>
        </p:spPr>
        <p:txBody>
          <a:bodyPr/>
          <a:lstStyle>
            <a:lvl1pPr>
              <a:defRPr/>
            </a:lvl1pPr>
          </a:lstStyle>
          <a:p>
            <a:fld id="{BB384AE0-483E-4225-9ED3-198E56E808E8}" type="slidenum">
              <a:rPr lang="en-US" altLang="it-IT"/>
              <a:pPr/>
              <a:t>‹N›</a:t>
            </a:fld>
            <a:endParaRPr lang="en-US" altLang="it-IT"/>
          </a:p>
        </p:txBody>
      </p:sp>
    </p:spTree>
    <p:extLst>
      <p:ext uri="{BB962C8B-B14F-4D97-AF65-F5344CB8AC3E}">
        <p14:creationId xmlns:p14="http://schemas.microsoft.com/office/powerpoint/2010/main" val="143461081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en-US"/>
              <a:t>Fare clic per modificare stile</a:t>
            </a:r>
            <a:endParaRPr lang="it-IT"/>
          </a:p>
        </p:txBody>
      </p:sp>
      <p:sp>
        <p:nvSpPr>
          <p:cNvPr id="3" name="Segnaposto testo 2"/>
          <p:cNvSpPr>
            <a:spLocks noGrp="1"/>
          </p:cNvSpPr>
          <p:nvPr>
            <p:ph type="body" sz="half" idx="1"/>
          </p:nvPr>
        </p:nvSpPr>
        <p:spPr>
          <a:xfrm>
            <a:off x="457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4" name="Segnaposto contenuto 3"/>
          <p:cNvSpPr>
            <a:spLocks noGrp="1"/>
          </p:cNvSpPr>
          <p:nvPr>
            <p:ph sz="half" idx="2"/>
          </p:nvPr>
        </p:nvSpPr>
        <p:spPr>
          <a:xfrm>
            <a:off x="4648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5" name="Segnaposto data 4">
            <a:extLst>
              <a:ext uri="{FF2B5EF4-FFF2-40B4-BE49-F238E27FC236}">
                <a16:creationId xmlns:a16="http://schemas.microsoft.com/office/drawing/2014/main" id="{A039CC1E-EE77-4C01-BC85-13A993894BDE}"/>
              </a:ext>
            </a:extLst>
          </p:cNvPr>
          <p:cNvSpPr>
            <a:spLocks noGrp="1"/>
          </p:cNvSpPr>
          <p:nvPr>
            <p:ph type="dt" sz="half" idx="10"/>
          </p:nvPr>
        </p:nvSpPr>
        <p:spPr>
          <a:xfrm>
            <a:off x="457200" y="6461125"/>
            <a:ext cx="3187700" cy="260350"/>
          </a:xfrm>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C0921D30-58EF-44FB-91D7-7A8FD0D29691}"/>
              </a:ext>
            </a:extLst>
          </p:cNvPr>
          <p:cNvSpPr>
            <a:spLocks noGrp="1"/>
          </p:cNvSpPr>
          <p:nvPr>
            <p:ph type="ftr" sz="quarter" idx="11"/>
          </p:nvPr>
        </p:nvSpPr>
        <p:spPr>
          <a:xfrm>
            <a:off x="5181600" y="6435725"/>
            <a:ext cx="2895600" cy="247650"/>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870910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it-IT"/>
          </a:p>
        </p:txBody>
      </p:sp>
      <p:sp>
        <p:nvSpPr>
          <p:cNvPr id="7" name="Segnaposto data 6">
            <a:extLst>
              <a:ext uri="{FF2B5EF4-FFF2-40B4-BE49-F238E27FC236}">
                <a16:creationId xmlns:a16="http://schemas.microsoft.com/office/drawing/2014/main" id="{5203DAA6-D34B-408D-B70B-082F1EB12AC4}"/>
              </a:ext>
            </a:extLst>
          </p:cNvPr>
          <p:cNvSpPr>
            <a:spLocks noGrp="1"/>
          </p:cNvSpPr>
          <p:nvPr>
            <p:ph type="dt" sz="half" idx="10"/>
          </p:nvPr>
        </p:nvSpPr>
        <p:spPr>
          <a:xfrm>
            <a:off x="3955930" y="6492875"/>
            <a:ext cx="1232140" cy="365125"/>
          </a:xfrm>
        </p:spPr>
        <p:txBody>
          <a:bodyPr/>
          <a:lstStyle/>
          <a:p>
            <a:r>
              <a:rPr lang="en-US" altLang="it-IT" dirty="0"/>
              <a:t>15 July 2019</a:t>
            </a:r>
          </a:p>
        </p:txBody>
      </p:sp>
      <p:sp>
        <p:nvSpPr>
          <p:cNvPr id="8" name="Segnaposto piè di pagina 7">
            <a:extLst>
              <a:ext uri="{FF2B5EF4-FFF2-40B4-BE49-F238E27FC236}">
                <a16:creationId xmlns:a16="http://schemas.microsoft.com/office/drawing/2014/main" id="{9204AA59-B7C8-4283-A154-03E01D2B7AC6}"/>
              </a:ext>
            </a:extLst>
          </p:cNvPr>
          <p:cNvSpPr>
            <a:spLocks noGrp="1"/>
          </p:cNvSpPr>
          <p:nvPr>
            <p:ph type="ftr" sz="quarter" idx="11"/>
          </p:nvPr>
        </p:nvSpPr>
        <p:spPr>
          <a:xfrm>
            <a:off x="-794" y="6475562"/>
            <a:ext cx="2744788" cy="365125"/>
          </a:xfrm>
        </p:spPr>
        <p:txBody>
          <a:bodyPr/>
          <a:lstStyle/>
          <a:p>
            <a:pPr>
              <a:defRPr/>
            </a:pPr>
            <a:r>
              <a:rPr lang="it-IT" dirty="0"/>
              <a:t>Ivancich Stefano </a:t>
            </a:r>
            <a:endParaRPr lang="en-US" dirty="0"/>
          </a:p>
        </p:txBody>
      </p:sp>
      <p:sp>
        <p:nvSpPr>
          <p:cNvPr id="9" name="Segnaposto numero diapositiva 8">
            <a:extLst>
              <a:ext uri="{FF2B5EF4-FFF2-40B4-BE49-F238E27FC236}">
                <a16:creationId xmlns:a16="http://schemas.microsoft.com/office/drawing/2014/main" id="{3F04B57C-CAC7-46FF-866E-1CF1419B37F1}"/>
              </a:ext>
            </a:extLst>
          </p:cNvPr>
          <p:cNvSpPr>
            <a:spLocks noGrp="1"/>
          </p:cNvSpPr>
          <p:nvPr>
            <p:ph type="sldNum" sz="quarter" idx="12"/>
          </p:nvPr>
        </p:nvSpPr>
        <p:spPr>
          <a:xfrm>
            <a:off x="8305800" y="6477000"/>
            <a:ext cx="838200" cy="381000"/>
          </a:xfrm>
        </p:spPr>
        <p:txBody>
          <a:bodyPr/>
          <a:lstStyle/>
          <a:p>
            <a:fld id="{7A1D8CC2-AC32-48BF-A9F5-B79D7A95954F}" type="slidenum">
              <a:rPr lang="en-US" altLang="it-IT" smtClean="0"/>
              <a:pPr/>
              <a:t>‹N›</a:t>
            </a:fld>
            <a:endParaRPr lang="en-US" altLang="it-IT" dirty="0"/>
          </a:p>
        </p:txBody>
      </p:sp>
    </p:spTree>
    <p:extLst>
      <p:ext uri="{BB962C8B-B14F-4D97-AF65-F5344CB8AC3E}">
        <p14:creationId xmlns:p14="http://schemas.microsoft.com/office/powerpoint/2010/main" val="114759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Intestazione sezione">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B211F58-DADC-447F-A94E-E370C619D37C}"/>
              </a:ext>
            </a:extLst>
          </p:cNvPr>
          <p:cNvSpPr txBox="1">
            <a:spLocks/>
          </p:cNvSpPr>
          <p:nvPr userDrawn="1"/>
        </p:nvSpPr>
        <p:spPr>
          <a:xfrm>
            <a:off x="0" y="-17463"/>
            <a:ext cx="1323975" cy="990601"/>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pPr defTabSz="914400" fontAlgn="auto">
              <a:spcAft>
                <a:spcPts val="0"/>
              </a:spcAft>
              <a:defRPr/>
            </a:pPr>
            <a:endParaRPr lang="en-US" dirty="0">
              <a:latin typeface="+mj-lt"/>
              <a:ea typeface="+mj-ea"/>
              <a:cs typeface="+mj-cs"/>
            </a:endParaRPr>
          </a:p>
        </p:txBody>
      </p:sp>
      <p:pic>
        <p:nvPicPr>
          <p:cNvPr id="5" name="Picture 8" descr="SigilloLogoLAST_WhiteOK">
            <a:extLst>
              <a:ext uri="{FF2B5EF4-FFF2-40B4-BE49-F238E27FC236}">
                <a16:creationId xmlns:a16="http://schemas.microsoft.com/office/drawing/2014/main" id="{B23F130F-1D47-429C-9C52-E274BFD7A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7" t="-9525" r="-1640" b="-6349"/>
          <a:stretch>
            <a:fillRect/>
          </a:stretch>
        </p:blipFill>
        <p:spPr bwMode="auto">
          <a:xfrm>
            <a:off x="7218363" y="-7938"/>
            <a:ext cx="1925637" cy="974726"/>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Immagine 11" descr="DEI-neg.png">
            <a:extLst>
              <a:ext uri="{FF2B5EF4-FFF2-40B4-BE49-F238E27FC236}">
                <a16:creationId xmlns:a16="http://schemas.microsoft.com/office/drawing/2014/main" id="{271C40DB-EE05-469F-92FF-38D05FD11A7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338" y="69850"/>
            <a:ext cx="12223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title"/>
          </p:nvPr>
        </p:nvSpPr>
        <p:spPr>
          <a:xfrm>
            <a:off x="1371600" y="-12522"/>
            <a:ext cx="5820611" cy="990600"/>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r>
              <a:rPr lang="en-US"/>
              <a:t>Fare clic per modificare stile</a:t>
            </a:r>
            <a:endParaRPr lang="en-US" dirty="0"/>
          </a:p>
        </p:txBody>
      </p:sp>
      <p:sp>
        <p:nvSpPr>
          <p:cNvPr id="13"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7" name="Segnaposto data 11">
            <a:extLst>
              <a:ext uri="{FF2B5EF4-FFF2-40B4-BE49-F238E27FC236}">
                <a16:creationId xmlns:a16="http://schemas.microsoft.com/office/drawing/2014/main" id="{0B962183-4D7A-42AD-A823-F653ABB28931}"/>
              </a:ext>
            </a:extLst>
          </p:cNvPr>
          <p:cNvSpPr>
            <a:spLocks noGrp="1"/>
          </p:cNvSpPr>
          <p:nvPr>
            <p:ph type="dt" sz="half" idx="10"/>
          </p:nvPr>
        </p:nvSpPr>
        <p:spPr/>
        <p:txBody>
          <a:bodyPr/>
          <a:lstStyle>
            <a:lvl1pPr>
              <a:defRPr/>
            </a:lvl1pPr>
          </a:lstStyle>
          <a:p>
            <a:endParaRPr lang="en-US" altLang="it-IT"/>
          </a:p>
        </p:txBody>
      </p:sp>
      <p:sp>
        <p:nvSpPr>
          <p:cNvPr id="8" name="Segnaposto piè di pagina 13">
            <a:extLst>
              <a:ext uri="{FF2B5EF4-FFF2-40B4-BE49-F238E27FC236}">
                <a16:creationId xmlns:a16="http://schemas.microsoft.com/office/drawing/2014/main" id="{2EB8B79B-2577-424C-B5BE-949FE0D9EFCB}"/>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22586778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3" name="Rettangolo 6">
            <a:extLst>
              <a:ext uri="{FF2B5EF4-FFF2-40B4-BE49-F238E27FC236}">
                <a16:creationId xmlns:a16="http://schemas.microsoft.com/office/drawing/2014/main" id="{4003EA23-BEFB-4581-BDFE-AAB145918D49}"/>
              </a:ext>
            </a:extLst>
          </p:cNvPr>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8" descr="C:\Documents and Settings\Andrea\My Documents\Downloads\DEI\DEI.png">
            <a:extLst>
              <a:ext uri="{FF2B5EF4-FFF2-40B4-BE49-F238E27FC236}">
                <a16:creationId xmlns:a16="http://schemas.microsoft.com/office/drawing/2014/main" id="{16BEEC2C-3543-4D4C-8342-04AA2D7E8F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2413" y="879475"/>
            <a:ext cx="226218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olo 7"/>
          <p:cNvSpPr>
            <a:spLocks noGrp="1"/>
          </p:cNvSpPr>
          <p:nvPr>
            <p:ph type="ctrTitle"/>
          </p:nvPr>
        </p:nvSpPr>
        <p:spPr>
          <a:xfrm>
            <a:off x="2362200" y="4038600"/>
            <a:ext cx="6477000" cy="1828800"/>
          </a:xfrm>
          <a:prstGeom prst="rect">
            <a:avLst/>
          </a:prstGeom>
        </p:spPr>
        <p:txBody>
          <a:bodyPr anchor="b"/>
          <a:lstStyle>
            <a:lvl1pPr>
              <a:defRPr cap="all" baseline="0">
                <a:solidFill>
                  <a:schemeClr val="tx1"/>
                </a:solidFill>
              </a:defRPr>
            </a:lvl1pPr>
          </a:lstStyle>
          <a:p>
            <a:r>
              <a:rPr lang="en-US"/>
              <a:t>Fare clic per modificare stile</a:t>
            </a:r>
            <a:endParaRPr lang="en-US" dirty="0"/>
          </a:p>
        </p:txBody>
      </p:sp>
    </p:spTree>
    <p:extLst>
      <p:ext uri="{BB962C8B-B14F-4D97-AF65-F5344CB8AC3E}">
        <p14:creationId xmlns:p14="http://schemas.microsoft.com/office/powerpoint/2010/main" val="6999079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6626" y="120531"/>
            <a:ext cx="6978316" cy="990600"/>
          </a:xfrm>
          <a:prstGeom prst="rect">
            <a:avLst/>
          </a:prstGeom>
        </p:spPr>
        <p:txBody>
          <a:bodyPr/>
          <a:lstStyle>
            <a:lvl1pPr algn="l">
              <a:defRPr/>
            </a:lvl1pPr>
          </a:lstStyle>
          <a:p>
            <a:r>
              <a:rPr lang="en-US"/>
              <a:t>Fare clic per modificare stile</a:t>
            </a:r>
            <a:endParaRPr lang="en-US" dirty="0"/>
          </a:p>
        </p:txBody>
      </p:sp>
      <p:sp>
        <p:nvSpPr>
          <p:cNvPr id="8"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data 3">
            <a:extLst>
              <a:ext uri="{FF2B5EF4-FFF2-40B4-BE49-F238E27FC236}">
                <a16:creationId xmlns:a16="http://schemas.microsoft.com/office/drawing/2014/main" id="{93E43236-6E64-4D63-8B22-FEE7B7605C4E}"/>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8571F4AB-1920-4FD3-A9F5-30AAB21BCA67}"/>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E76F8444-6F8C-45BD-A879-11A7C693DAD1}"/>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E34113FD-3850-44A4-9600-379DB4E7D5DF}" type="slidenum">
              <a:rPr lang="en-US" altLang="it-IT"/>
              <a:pPr/>
              <a:t>‹N›</a:t>
            </a:fld>
            <a:endParaRPr lang="en-US" altLang="it-IT"/>
          </a:p>
        </p:txBody>
      </p:sp>
    </p:spTree>
    <p:extLst>
      <p:ext uri="{BB962C8B-B14F-4D97-AF65-F5344CB8AC3E}">
        <p14:creationId xmlns:p14="http://schemas.microsoft.com/office/powerpoint/2010/main" val="132315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1751262" y="228600"/>
            <a:ext cx="6968957" cy="974184"/>
          </a:xfrm>
          <a:prstGeom prst="rect">
            <a:avLst/>
          </a:prstGeom>
        </p:spPr>
        <p:txBody>
          <a:bodyPr/>
          <a:lstStyle/>
          <a:p>
            <a:r>
              <a:rPr lang="en-US"/>
              <a:t>Fare clic per modificare stile</a:t>
            </a:r>
          </a:p>
        </p:txBody>
      </p:sp>
      <p:sp>
        <p:nvSpPr>
          <p:cNvPr id="9" name="Segnaposto contenuto 8"/>
          <p:cNvSpPr>
            <a:spLocks noGrp="1"/>
          </p:cNvSpPr>
          <p:nvPr>
            <p:ph sz="quarter" idx="1"/>
          </p:nvPr>
        </p:nvSpPr>
        <p:spPr>
          <a:xfrm>
            <a:off x="609600"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1" name="Segnaposto contenuto 10"/>
          <p:cNvSpPr>
            <a:spLocks noGrp="1"/>
          </p:cNvSpPr>
          <p:nvPr>
            <p:ph sz="quarter" idx="2"/>
          </p:nvPr>
        </p:nvSpPr>
        <p:spPr>
          <a:xfrm>
            <a:off x="4844901"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7">
            <a:extLst>
              <a:ext uri="{FF2B5EF4-FFF2-40B4-BE49-F238E27FC236}">
                <a16:creationId xmlns:a16="http://schemas.microsoft.com/office/drawing/2014/main" id="{6253478B-7154-46EE-B9F7-58D3934B5BC7}"/>
              </a:ext>
            </a:extLst>
          </p:cNvPr>
          <p:cNvSpPr>
            <a:spLocks noGrp="1"/>
          </p:cNvSpPr>
          <p:nvPr>
            <p:ph type="dt" sz="half" idx="10"/>
          </p:nvPr>
        </p:nvSpPr>
        <p:spPr/>
        <p:txBody>
          <a:bodyPr/>
          <a:lstStyle>
            <a:lvl1pPr>
              <a:defRPr/>
            </a:lvl1pPr>
          </a:lstStyle>
          <a:p>
            <a:endParaRPr lang="en-US" altLang="it-IT"/>
          </a:p>
        </p:txBody>
      </p:sp>
      <p:sp>
        <p:nvSpPr>
          <p:cNvPr id="6" name="Segnaposto numero diapositiva 9">
            <a:extLst>
              <a:ext uri="{FF2B5EF4-FFF2-40B4-BE49-F238E27FC236}">
                <a16:creationId xmlns:a16="http://schemas.microsoft.com/office/drawing/2014/main" id="{17C024EB-6E73-498D-A819-01F1BB49B1DD}"/>
              </a:ext>
            </a:extLst>
          </p:cNvPr>
          <p:cNvSpPr>
            <a:spLocks noGrp="1"/>
          </p:cNvSpPr>
          <p:nvPr>
            <p:ph type="sldNum" sz="quarter" idx="11"/>
          </p:nvPr>
        </p:nvSpPr>
        <p:spPr>
          <a:xfrm>
            <a:off x="0" y="1271588"/>
            <a:ext cx="533400" cy="244475"/>
          </a:xfrm>
        </p:spPr>
        <p:txBody>
          <a:bodyPr/>
          <a:lstStyle>
            <a:lvl1pPr>
              <a:defRPr/>
            </a:lvl1pPr>
          </a:lstStyle>
          <a:p>
            <a:fld id="{61C515EF-1388-40C5-A069-34A9BAA3B9F0}" type="slidenum">
              <a:rPr lang="en-US" altLang="it-IT"/>
              <a:pPr/>
              <a:t>‹N›</a:t>
            </a:fld>
            <a:endParaRPr lang="en-US" altLang="it-IT"/>
          </a:p>
        </p:txBody>
      </p:sp>
      <p:sp>
        <p:nvSpPr>
          <p:cNvPr id="7" name="Segnaposto piè di pagina 11">
            <a:extLst>
              <a:ext uri="{FF2B5EF4-FFF2-40B4-BE49-F238E27FC236}">
                <a16:creationId xmlns:a16="http://schemas.microsoft.com/office/drawing/2014/main" id="{3AAEDA35-49AD-47F0-83F1-CCA9D3A7BACE}"/>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363851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818104" y="273050"/>
            <a:ext cx="6884737" cy="869950"/>
          </a:xfrm>
          <a:prstGeom prst="rect">
            <a:avLst/>
          </a:prstGeom>
        </p:spPr>
        <p:txBody>
          <a:bodyPr anchor="ctr"/>
          <a:lstStyle>
            <a:lvl1pPr>
              <a:defRPr/>
            </a:lvl1pPr>
          </a:lstStyle>
          <a:p>
            <a:r>
              <a:rPr lang="en-US"/>
              <a:t>Fare clic per modificare stile</a:t>
            </a:r>
          </a:p>
        </p:txBody>
      </p:sp>
      <p:sp>
        <p:nvSpPr>
          <p:cNvPr id="11" name="Segnaposto contenuto 10"/>
          <p:cNvSpPr>
            <a:spLocks noGrp="1"/>
          </p:cNvSpPr>
          <p:nvPr>
            <p:ph sz="quarter" idx="2"/>
          </p:nvPr>
        </p:nvSpPr>
        <p:spPr>
          <a:xfrm>
            <a:off x="609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3" name="Segnaposto contenuto 12"/>
          <p:cNvSpPr>
            <a:spLocks noGrp="1"/>
          </p:cNvSpPr>
          <p:nvPr>
            <p:ph sz="quarter" idx="4"/>
          </p:nvPr>
        </p:nvSpPr>
        <p:spPr>
          <a:xfrm>
            <a:off x="4800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6" name="Segnaposto testo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15" name="Segnaposto testo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7" name="Segnaposto data 9">
            <a:extLst>
              <a:ext uri="{FF2B5EF4-FFF2-40B4-BE49-F238E27FC236}">
                <a16:creationId xmlns:a16="http://schemas.microsoft.com/office/drawing/2014/main" id="{59CF3DB4-62BB-4F59-974C-0E16AD454D4C}"/>
              </a:ext>
            </a:extLst>
          </p:cNvPr>
          <p:cNvSpPr>
            <a:spLocks noGrp="1"/>
          </p:cNvSpPr>
          <p:nvPr>
            <p:ph type="dt" sz="half" idx="10"/>
          </p:nvPr>
        </p:nvSpPr>
        <p:spPr/>
        <p:txBody>
          <a:bodyPr/>
          <a:lstStyle>
            <a:lvl1pPr>
              <a:defRPr/>
            </a:lvl1pPr>
          </a:lstStyle>
          <a:p>
            <a:endParaRPr lang="en-US" altLang="it-IT"/>
          </a:p>
        </p:txBody>
      </p:sp>
      <p:sp>
        <p:nvSpPr>
          <p:cNvPr id="8" name="Segnaposto numero diapositiva 11">
            <a:extLst>
              <a:ext uri="{FF2B5EF4-FFF2-40B4-BE49-F238E27FC236}">
                <a16:creationId xmlns:a16="http://schemas.microsoft.com/office/drawing/2014/main" id="{779CB8C1-5AD2-4E3C-BE32-A0D6E2FFB802}"/>
              </a:ext>
            </a:extLst>
          </p:cNvPr>
          <p:cNvSpPr>
            <a:spLocks noGrp="1"/>
          </p:cNvSpPr>
          <p:nvPr>
            <p:ph type="sldNum" sz="quarter" idx="11"/>
          </p:nvPr>
        </p:nvSpPr>
        <p:spPr>
          <a:xfrm>
            <a:off x="0" y="1271588"/>
            <a:ext cx="533400" cy="244475"/>
          </a:xfrm>
        </p:spPr>
        <p:txBody>
          <a:bodyPr/>
          <a:lstStyle>
            <a:lvl1pPr>
              <a:defRPr/>
            </a:lvl1pPr>
          </a:lstStyle>
          <a:p>
            <a:fld id="{B4DC7368-C0C7-45FB-B532-E039329825BC}" type="slidenum">
              <a:rPr lang="en-US" altLang="it-IT"/>
              <a:pPr/>
              <a:t>‹N›</a:t>
            </a:fld>
            <a:endParaRPr lang="en-US" altLang="it-IT"/>
          </a:p>
        </p:txBody>
      </p:sp>
      <p:sp>
        <p:nvSpPr>
          <p:cNvPr id="9" name="Segnaposto piè di pagina 13">
            <a:extLst>
              <a:ext uri="{FF2B5EF4-FFF2-40B4-BE49-F238E27FC236}">
                <a16:creationId xmlns:a16="http://schemas.microsoft.com/office/drawing/2014/main" id="{7AE73E92-8E86-47EE-AE23-E3B883C68018}"/>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53356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9391" y="286418"/>
            <a:ext cx="7184188" cy="869950"/>
          </a:xfrm>
          <a:prstGeom prst="rect">
            <a:avLst/>
          </a:prstGeom>
        </p:spPr>
        <p:txBody>
          <a:bodyPr anchor="ctr"/>
          <a:lstStyle>
            <a:lvl1pPr algn="l">
              <a:buNone/>
              <a:defRPr sz="4400" b="0"/>
            </a:lvl1pPr>
          </a:lstStyle>
          <a:p>
            <a:r>
              <a:rPr lang="en-US"/>
              <a:t>Fare clic per modificare stile</a:t>
            </a:r>
          </a:p>
        </p:txBody>
      </p:sp>
      <p:sp>
        <p:nvSpPr>
          <p:cNvPr id="3" name="Segnaposto testo 2"/>
          <p:cNvSpPr>
            <a:spLocks noGrp="1"/>
          </p:cNvSpPr>
          <p:nvPr>
            <p:ph type="body" idx="2"/>
          </p:nvPr>
        </p:nvSpPr>
        <p:spPr>
          <a:xfrm>
            <a:off x="609600" y="1752600"/>
            <a:ext cx="1600200" cy="4343400"/>
          </a:xfrm>
          <a:solidFill>
            <a:srgbClr val="8F161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Fare clic per modificare gli stili del testo dello schema</a:t>
            </a:r>
          </a:p>
        </p:txBody>
      </p:sp>
      <p:sp>
        <p:nvSpPr>
          <p:cNvPr id="9" name="Segnaposto contenuto 8"/>
          <p:cNvSpPr>
            <a:spLocks noGrp="1"/>
          </p:cNvSpPr>
          <p:nvPr>
            <p:ph sz="quarter" idx="1"/>
          </p:nvPr>
        </p:nvSpPr>
        <p:spPr>
          <a:xfrm>
            <a:off x="2362200" y="1752600"/>
            <a:ext cx="6400800" cy="44196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4">
            <a:extLst>
              <a:ext uri="{FF2B5EF4-FFF2-40B4-BE49-F238E27FC236}">
                <a16:creationId xmlns:a16="http://schemas.microsoft.com/office/drawing/2014/main" id="{4F601909-2351-4418-B776-E5F9E88D156E}"/>
              </a:ext>
            </a:extLst>
          </p:cNvPr>
          <p:cNvSpPr>
            <a:spLocks noGrp="1"/>
          </p:cNvSpPr>
          <p:nvPr>
            <p:ph type="dt" sz="half" idx="10"/>
          </p:nvPr>
        </p:nvSpPr>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3C539BD6-0C40-47A0-A677-2DCC3E806ED3}"/>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7" name="Segnaposto numero diapositiva 6">
            <a:extLst>
              <a:ext uri="{FF2B5EF4-FFF2-40B4-BE49-F238E27FC236}">
                <a16:creationId xmlns:a16="http://schemas.microsoft.com/office/drawing/2014/main" id="{CDE2CC77-0C77-4B5D-87BC-E6506B56DB0C}"/>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2966CA7A-D8C8-4950-9672-94C10C2A3FC5}" type="slidenum">
              <a:rPr lang="en-US" altLang="it-IT"/>
              <a:pPr/>
              <a:t>‹N›</a:t>
            </a:fld>
            <a:endParaRPr lang="en-US" altLang="it-IT"/>
          </a:p>
        </p:txBody>
      </p:sp>
    </p:spTree>
    <p:extLst>
      <p:ext uri="{BB962C8B-B14F-4D97-AF65-F5344CB8AC3E}">
        <p14:creationId xmlns:p14="http://schemas.microsoft.com/office/powerpoint/2010/main" val="38049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73F0572A-940E-4792-B681-62F0C5A1321C}"/>
              </a:ext>
            </a:extLst>
          </p:cNvPr>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5">
            <a:extLst>
              <a:ext uri="{FF2B5EF4-FFF2-40B4-BE49-F238E27FC236}">
                <a16:creationId xmlns:a16="http://schemas.microsoft.com/office/drawing/2014/main" id="{B184AEE3-E1FE-44A5-B214-797EEF5D53C6}"/>
              </a:ext>
            </a:extLst>
          </p:cNvPr>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tangolo 6">
            <a:extLst>
              <a:ext uri="{FF2B5EF4-FFF2-40B4-BE49-F238E27FC236}">
                <a16:creationId xmlns:a16="http://schemas.microsoft.com/office/drawing/2014/main" id="{0E74B956-7CAB-40E3-AEF2-3F0BF606C3CB}"/>
              </a:ext>
            </a:extLst>
          </p:cNvPr>
          <p:cNvSpPr/>
          <p:nvPr/>
        </p:nvSpPr>
        <p:spPr>
          <a:xfrm>
            <a:off x="1544638" y="4654550"/>
            <a:ext cx="7599362" cy="712788"/>
          </a:xfrm>
          <a:prstGeom prst="rect">
            <a:avLst/>
          </a:prstGeom>
          <a:solidFill>
            <a:srgbClr val="8F161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ttangolo 7">
            <a:extLst>
              <a:ext uri="{FF2B5EF4-FFF2-40B4-BE49-F238E27FC236}">
                <a16:creationId xmlns:a16="http://schemas.microsoft.com/office/drawing/2014/main" id="{11B79ACD-56BE-4B1F-BDE3-E74FD69C9DC0}"/>
              </a:ext>
            </a:extLst>
          </p:cNvPr>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Immagine 14" descr="DEI.eps">
            <a:extLst>
              <a:ext uri="{FF2B5EF4-FFF2-40B4-BE49-F238E27FC236}">
                <a16:creationId xmlns:a16="http://schemas.microsoft.com/office/drawing/2014/main" id="{71817F77-9210-421C-BC40-370C40181A71}"/>
              </a:ext>
            </a:extLst>
          </p:cNvPr>
          <p:cNvPicPr>
            <a:picLocks noChangeAspect="1"/>
          </p:cNvPicPr>
          <p:nvPr/>
        </p:nvPicPr>
        <p:blipFill>
          <a:blip r:embed="rId2">
            <a:extLst>
              <a:ext uri="{28A0092B-C50C-407E-A947-70E740481C1C}">
                <a14:useLocalDpi xmlns:a14="http://schemas.microsoft.com/office/drawing/2010/main" val="0"/>
              </a:ext>
            </a:extLst>
          </a:blip>
          <a:srcRect l="18433" t="31972" r="27361" b="30646"/>
          <a:stretch>
            <a:fillRect/>
          </a:stretch>
        </p:blipFill>
        <p:spPr bwMode="auto">
          <a:xfrm>
            <a:off x="0" y="3589338"/>
            <a:ext cx="148431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gnaposto testo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Fare clic per modificare gli stili del testo dello schema</a:t>
            </a:r>
          </a:p>
        </p:txBody>
      </p:sp>
      <p:sp>
        <p:nvSpPr>
          <p:cNvPr id="2" name="Titolo 1"/>
          <p:cNvSpPr>
            <a:spLocks noGrp="1"/>
          </p:cNvSpPr>
          <p:nvPr>
            <p:ph type="title"/>
          </p:nvPr>
        </p:nvSpPr>
        <p:spPr>
          <a:xfrm>
            <a:off x="1600200" y="4648200"/>
            <a:ext cx="7315200" cy="685800"/>
          </a:xfrm>
          <a:prstGeom prst="rect">
            <a:avLst/>
          </a:prstGeom>
        </p:spPr>
        <p:txBody>
          <a:bodyPr anchor="ctr"/>
          <a:lstStyle>
            <a:lvl1pPr algn="l">
              <a:buNone/>
              <a:defRPr sz="2800" b="0">
                <a:solidFill>
                  <a:srgbClr val="FFFFFF"/>
                </a:solidFill>
              </a:defRPr>
            </a:lvl1pPr>
          </a:lstStyle>
          <a:p>
            <a:r>
              <a:rPr lang="en-US"/>
              <a:t>Fare clic per modificare stile</a:t>
            </a:r>
          </a:p>
        </p:txBody>
      </p:sp>
      <p:sp>
        <p:nvSpPr>
          <p:cNvPr id="3" name="Segnaposto immagine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Fare clic sull'icona per inserire un'immagine</a:t>
            </a:r>
            <a:endParaRPr lang="en-US" noProof="0" dirty="0"/>
          </a:p>
        </p:txBody>
      </p:sp>
      <p:sp>
        <p:nvSpPr>
          <p:cNvPr id="10" name="Segnaposto data 11">
            <a:extLst>
              <a:ext uri="{FF2B5EF4-FFF2-40B4-BE49-F238E27FC236}">
                <a16:creationId xmlns:a16="http://schemas.microsoft.com/office/drawing/2014/main" id="{179F4D11-977B-4EAE-910F-2C054C870159}"/>
              </a:ext>
            </a:extLst>
          </p:cNvPr>
          <p:cNvSpPr>
            <a:spLocks noGrp="1"/>
          </p:cNvSpPr>
          <p:nvPr>
            <p:ph type="dt" sz="half" idx="10"/>
          </p:nvPr>
        </p:nvSpPr>
        <p:spPr>
          <a:xfrm>
            <a:off x="6248400" y="6248400"/>
            <a:ext cx="2667000" cy="365125"/>
          </a:xfrm>
        </p:spPr>
        <p:txBody>
          <a:bodyPr/>
          <a:lstStyle>
            <a:lvl1pPr>
              <a:defRPr/>
            </a:lvl1pPr>
          </a:lstStyle>
          <a:p>
            <a:endParaRPr lang="en-US" altLang="it-IT"/>
          </a:p>
        </p:txBody>
      </p:sp>
      <p:sp>
        <p:nvSpPr>
          <p:cNvPr id="11" name="Segnaposto numero diapositiva 12">
            <a:extLst>
              <a:ext uri="{FF2B5EF4-FFF2-40B4-BE49-F238E27FC236}">
                <a16:creationId xmlns:a16="http://schemas.microsoft.com/office/drawing/2014/main" id="{931650F2-4710-4443-8D8E-2D7C7465DE91}"/>
              </a:ext>
            </a:extLst>
          </p:cNvPr>
          <p:cNvSpPr>
            <a:spLocks noGrp="1"/>
          </p:cNvSpPr>
          <p:nvPr>
            <p:ph type="sldNum" sz="quarter" idx="11"/>
          </p:nvPr>
        </p:nvSpPr>
        <p:spPr>
          <a:xfrm>
            <a:off x="0" y="4667250"/>
            <a:ext cx="1447800" cy="663575"/>
          </a:xfrm>
        </p:spPr>
        <p:txBody>
          <a:bodyPr/>
          <a:lstStyle>
            <a:lvl1pPr>
              <a:defRPr sz="2800"/>
            </a:lvl1pPr>
          </a:lstStyle>
          <a:p>
            <a:fld id="{D7D9A8EF-5964-469B-B6B8-A1A04A8AEE88}" type="slidenum">
              <a:rPr lang="en-US" altLang="it-IT"/>
              <a:pPr/>
              <a:t>‹N›</a:t>
            </a:fld>
            <a:endParaRPr lang="en-US" altLang="it-IT"/>
          </a:p>
        </p:txBody>
      </p:sp>
      <p:sp>
        <p:nvSpPr>
          <p:cNvPr id="12" name="Segnaposto piè di pagina 13">
            <a:extLst>
              <a:ext uri="{FF2B5EF4-FFF2-40B4-BE49-F238E27FC236}">
                <a16:creationId xmlns:a16="http://schemas.microsoft.com/office/drawing/2014/main" id="{5E5AE1B6-82E3-4538-805E-07CD6E46C8C4}"/>
              </a:ext>
            </a:extLst>
          </p:cNvPr>
          <p:cNvSpPr>
            <a:spLocks noGrp="1"/>
          </p:cNvSpPr>
          <p:nvPr>
            <p:ph type="ftr" sz="quarter" idx="12"/>
          </p:nvPr>
        </p:nvSpPr>
        <p:spPr>
          <a:xfrm>
            <a:off x="1600200" y="6248400"/>
            <a:ext cx="4572000" cy="365125"/>
          </a:xfrm>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483568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1751263" y="241968"/>
            <a:ext cx="7222976" cy="974184"/>
          </a:xfrm>
          <a:prstGeom prst="rect">
            <a:avLst/>
          </a:prstGeom>
        </p:spPr>
        <p:txBody>
          <a:bodyPr/>
          <a:lstStyle/>
          <a:p>
            <a:r>
              <a:rPr lang="en-US"/>
              <a:t>Fare clic per modificare stile</a:t>
            </a:r>
          </a:p>
        </p:txBody>
      </p:sp>
      <p:sp>
        <p:nvSpPr>
          <p:cNvPr id="3" name="Segnaposto testo verticale 2"/>
          <p:cNvSpPr>
            <a:spLocks noGrp="1"/>
          </p:cNvSpPr>
          <p:nvPr>
            <p:ph type="body" orient="vert" idx="1"/>
          </p:nvPr>
        </p:nvSpPr>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4" name="Segnaposto data 3">
            <a:extLst>
              <a:ext uri="{FF2B5EF4-FFF2-40B4-BE49-F238E27FC236}">
                <a16:creationId xmlns:a16="http://schemas.microsoft.com/office/drawing/2014/main" id="{CECF20D8-CE3C-42CB-96F7-FFDAD7AE3D07}"/>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9B59760D-C0E6-4247-8969-9ED2F6C9B6D0}"/>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0C453885-984F-4064-8A06-464524B0AF8C}"/>
              </a:ext>
            </a:extLst>
          </p:cNvPr>
          <p:cNvSpPr>
            <a:spLocks noGrp="1"/>
          </p:cNvSpPr>
          <p:nvPr>
            <p:ph type="sldNum" sz="quarter" idx="12"/>
          </p:nvPr>
        </p:nvSpPr>
        <p:spPr>
          <a:xfrm>
            <a:off x="0" y="1271588"/>
            <a:ext cx="533400" cy="244475"/>
          </a:xfrm>
        </p:spPr>
        <p:txBody>
          <a:bodyPr/>
          <a:lstStyle>
            <a:lvl1pPr>
              <a:defRPr/>
            </a:lvl1pPr>
          </a:lstStyle>
          <a:p>
            <a:fld id="{8D869FAD-22E2-41D6-B70E-744273523090}" type="slidenum">
              <a:rPr lang="en-US" altLang="it-IT"/>
              <a:pPr/>
              <a:t>‹N›</a:t>
            </a:fld>
            <a:endParaRPr lang="en-US" altLang="it-IT"/>
          </a:p>
        </p:txBody>
      </p:sp>
    </p:spTree>
    <p:extLst>
      <p:ext uri="{BB962C8B-B14F-4D97-AF65-F5344CB8AC3E}">
        <p14:creationId xmlns:p14="http://schemas.microsoft.com/office/powerpoint/2010/main" val="44737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esto 12">
            <a:extLst>
              <a:ext uri="{FF2B5EF4-FFF2-40B4-BE49-F238E27FC236}">
                <a16:creationId xmlns:a16="http://schemas.microsoft.com/office/drawing/2014/main" id="{93EAA8BA-FED8-41D4-949F-1FA0205C6BF4}"/>
              </a:ext>
            </a:extLst>
          </p:cNvPr>
          <p:cNvSpPr>
            <a:spLocks noGrp="1"/>
          </p:cNvSpPr>
          <p:nvPr>
            <p:ph type="body" idx="1"/>
          </p:nvPr>
        </p:nvSpPr>
        <p:spPr bwMode="auto">
          <a:xfrm>
            <a:off x="227013" y="1376363"/>
            <a:ext cx="8756650"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Fare clic per modificare gli stili del testo dello schema</a:t>
            </a:r>
          </a:p>
          <a:p>
            <a:pPr lvl="1"/>
            <a:r>
              <a:rPr lang="en-US" altLang="it-IT"/>
              <a:t>Secondo livello</a:t>
            </a:r>
          </a:p>
          <a:p>
            <a:pPr lvl="2"/>
            <a:r>
              <a:rPr lang="en-US" altLang="it-IT"/>
              <a:t>Terzo livello</a:t>
            </a:r>
          </a:p>
          <a:p>
            <a:pPr lvl="3"/>
            <a:r>
              <a:rPr lang="en-US" altLang="it-IT"/>
              <a:t>Quarto livello</a:t>
            </a:r>
          </a:p>
          <a:p>
            <a:pPr lvl="4"/>
            <a:r>
              <a:rPr lang="en-US" altLang="it-IT"/>
              <a:t>Quinto livello</a:t>
            </a:r>
          </a:p>
        </p:txBody>
      </p:sp>
      <p:sp>
        <p:nvSpPr>
          <p:cNvPr id="14" name="Segnaposto data 13">
            <a:extLst>
              <a:ext uri="{FF2B5EF4-FFF2-40B4-BE49-F238E27FC236}">
                <a16:creationId xmlns:a16="http://schemas.microsoft.com/office/drawing/2014/main" id="{D6EEE8F7-2AAA-4BD1-9BE8-82B4B9834410}"/>
              </a:ext>
            </a:extLst>
          </p:cNvPr>
          <p:cNvSpPr>
            <a:spLocks noGrp="1"/>
          </p:cNvSpPr>
          <p:nvPr>
            <p:ph type="dt" sz="half" idx="2"/>
          </p:nvPr>
        </p:nvSpPr>
        <p:spPr>
          <a:xfrm>
            <a:off x="6096000" y="6483350"/>
            <a:ext cx="2667000"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Tw Cen MT" panose="020B0602020104020603" pitchFamily="34" charset="0"/>
              </a:defRPr>
            </a:lvl1pPr>
          </a:lstStyle>
          <a:p>
            <a:endParaRPr lang="en-US" altLang="it-IT"/>
          </a:p>
        </p:txBody>
      </p:sp>
      <p:sp>
        <p:nvSpPr>
          <p:cNvPr id="3" name="Segnaposto piè di pagina 2">
            <a:extLst>
              <a:ext uri="{FF2B5EF4-FFF2-40B4-BE49-F238E27FC236}">
                <a16:creationId xmlns:a16="http://schemas.microsoft.com/office/drawing/2014/main" id="{8816FFFA-AF79-4F52-B885-90C9A2C9BA8D}"/>
              </a:ext>
            </a:extLst>
          </p:cNvPr>
          <p:cNvSpPr>
            <a:spLocks noGrp="1"/>
          </p:cNvSpPr>
          <p:nvPr>
            <p:ph type="ftr" sz="quarter" idx="3"/>
          </p:nvPr>
        </p:nvSpPr>
        <p:spPr>
          <a:xfrm>
            <a:off x="1066800" y="6477000"/>
            <a:ext cx="2744788" cy="365125"/>
          </a:xfrm>
          <a:prstGeom prst="rect">
            <a:avLst/>
          </a:prstGeom>
        </p:spPr>
        <p:txBody>
          <a:bodyPr vert="horz" anchor="ctr"/>
          <a:lstStyle>
            <a:lvl1pPr algn="l" eaLnBrk="1" fontAlgn="auto" latinLnBrk="0" hangingPunct="1">
              <a:spcBef>
                <a:spcPts val="0"/>
              </a:spcBef>
              <a:spcAft>
                <a:spcPts val="0"/>
              </a:spcAft>
              <a:defRPr kumimoji="0" sz="1400">
                <a:solidFill>
                  <a:schemeClr val="tx2"/>
                </a:solidFill>
                <a:latin typeface="+mn-lt"/>
                <a:ea typeface="+mn-ea"/>
                <a:cs typeface="+mn-cs"/>
              </a:defRPr>
            </a:lvl1pPr>
          </a:lstStyle>
          <a:p>
            <a:pPr>
              <a:defRPr/>
            </a:pPr>
            <a:r>
              <a:rPr lang="it-IT"/>
              <a:t>Università degli Studi di Padova – CLSI Scienze Motorie Zimi Sawacha e-mail: zimi.sawacha@dei.unipd.it web: http://www.dei.unipd.it/corsi/bioingegneria/sawacha/ </a:t>
            </a:r>
            <a:endParaRPr lang="en-US"/>
          </a:p>
        </p:txBody>
      </p:sp>
      <p:sp>
        <p:nvSpPr>
          <p:cNvPr id="20" name="Rettangolo 19">
            <a:extLst>
              <a:ext uri="{FF2B5EF4-FFF2-40B4-BE49-F238E27FC236}">
                <a16:creationId xmlns:a16="http://schemas.microsoft.com/office/drawing/2014/main" id="{B44C8B5F-7830-4C1D-8AF0-F12C0C76CF8F}"/>
              </a:ext>
            </a:extLst>
          </p:cNvPr>
          <p:cNvSpPr/>
          <p:nvPr userDrawn="1"/>
        </p:nvSpPr>
        <p:spPr>
          <a:xfrm>
            <a:off x="0" y="0"/>
            <a:ext cx="9144000" cy="1030288"/>
          </a:xfrm>
          <a:prstGeom prst="rect">
            <a:avLst/>
          </a:prstGeom>
          <a:solidFill>
            <a:srgbClr val="9B00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t-IT"/>
          </a:p>
        </p:txBody>
      </p:sp>
      <p:sp>
        <p:nvSpPr>
          <p:cNvPr id="25" name="Segnaposto numero diapositiva 28">
            <a:extLst>
              <a:ext uri="{FF2B5EF4-FFF2-40B4-BE49-F238E27FC236}">
                <a16:creationId xmlns:a16="http://schemas.microsoft.com/office/drawing/2014/main" id="{E0BCAF6C-B6EA-476C-93C6-C2F4C132657A}"/>
              </a:ext>
            </a:extLst>
          </p:cNvPr>
          <p:cNvSpPr>
            <a:spLocks noGrp="1"/>
          </p:cNvSpPr>
          <p:nvPr>
            <p:ph type="sldNum" sz="quarter" idx="4"/>
          </p:nvPr>
        </p:nvSpPr>
        <p:spPr>
          <a:xfrm>
            <a:off x="4138613" y="6477000"/>
            <a:ext cx="838200" cy="381000"/>
          </a:xfrm>
          <a:prstGeom prst="rect">
            <a:avLst/>
          </a:prstGeom>
        </p:spPr>
        <p:txBody>
          <a:bodyPr vert="horz" wrap="square" lIns="91440" tIns="45720" rIns="91440" bIns="45720" numCol="1" anchor="t" anchorCtr="0" compatLnSpc="1">
            <a:prstTxWarp prst="textNoShape">
              <a:avLst/>
            </a:prstTxWarp>
          </a:bodyPr>
          <a:lstStyle>
            <a:lvl1pPr algn="ctr">
              <a:defRPr>
                <a:solidFill>
                  <a:schemeClr val="tx2"/>
                </a:solidFill>
                <a:latin typeface="Tw Cen MT" panose="020B0602020104020603" pitchFamily="34" charset="0"/>
              </a:defRPr>
            </a:lvl1pPr>
          </a:lstStyle>
          <a:p>
            <a:fld id="{7A1D8CC2-AC32-48BF-A9F5-B79D7A95954F}" type="slidenum">
              <a:rPr lang="en-US" altLang="it-IT"/>
              <a:pPr/>
              <a:t>‹N›</a:t>
            </a:fld>
            <a:endParaRPr lang="en-US" altLang="it-IT"/>
          </a:p>
        </p:txBody>
      </p:sp>
      <p:pic>
        <p:nvPicPr>
          <p:cNvPr id="1031" name="Immagine 11" descr="DEI-neg.png">
            <a:extLst>
              <a:ext uri="{FF2B5EF4-FFF2-40B4-BE49-F238E27FC236}">
                <a16:creationId xmlns:a16="http://schemas.microsoft.com/office/drawing/2014/main" id="{57596463-73DE-4AD0-9418-AA743210945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53350" y="125413"/>
            <a:ext cx="13239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hdr="0" ftr="0" dt="0"/>
  <p:txStyles>
    <p:titleStyle>
      <a:lvl1pPr algn="r" rtl="0" eaLnBrk="0" fontAlgn="base" hangingPunct="0">
        <a:spcBef>
          <a:spcPct val="0"/>
        </a:spcBef>
        <a:spcAft>
          <a:spcPct val="0"/>
        </a:spcAft>
        <a:defRPr sz="4400" kern="1200">
          <a:solidFill>
            <a:srgbClr val="FFFFFF"/>
          </a:solidFill>
          <a:latin typeface="+mj-lt"/>
          <a:ea typeface="MS PGothic" panose="020B0600070205080204" pitchFamily="34" charset="-128"/>
          <a:cs typeface="ＭＳ Ｐゴシック" charset="0"/>
        </a:defRPr>
      </a:lvl1pPr>
      <a:lvl2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2pPr>
      <a:lvl3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3pPr>
      <a:lvl4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4pPr>
      <a:lvl5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5pPr>
      <a:lvl6pPr marL="457200" algn="r" rtl="0" fontAlgn="base">
        <a:spcBef>
          <a:spcPct val="0"/>
        </a:spcBef>
        <a:spcAft>
          <a:spcPct val="0"/>
        </a:spcAft>
        <a:defRPr sz="4400">
          <a:solidFill>
            <a:srgbClr val="FFFFFF"/>
          </a:solidFill>
          <a:latin typeface="Tw Cen MT" pitchFamily="34" charset="0"/>
        </a:defRPr>
      </a:lvl6pPr>
      <a:lvl7pPr marL="914400" algn="r" rtl="0" fontAlgn="base">
        <a:spcBef>
          <a:spcPct val="0"/>
        </a:spcBef>
        <a:spcAft>
          <a:spcPct val="0"/>
        </a:spcAft>
        <a:defRPr sz="4400">
          <a:solidFill>
            <a:srgbClr val="FFFFFF"/>
          </a:solidFill>
          <a:latin typeface="Tw Cen MT" pitchFamily="34" charset="0"/>
        </a:defRPr>
      </a:lvl7pPr>
      <a:lvl8pPr marL="1371600" algn="r" rtl="0" fontAlgn="base">
        <a:spcBef>
          <a:spcPct val="0"/>
        </a:spcBef>
        <a:spcAft>
          <a:spcPct val="0"/>
        </a:spcAft>
        <a:defRPr sz="4400">
          <a:solidFill>
            <a:srgbClr val="FFFFFF"/>
          </a:solidFill>
          <a:latin typeface="Tw Cen MT" pitchFamily="34" charset="0"/>
        </a:defRPr>
      </a:lvl8pPr>
      <a:lvl9pPr marL="1828800" algn="r" rtl="0" fontAlgn="base">
        <a:spcBef>
          <a:spcPct val="0"/>
        </a:spcBef>
        <a:spcAft>
          <a:spcPct val="0"/>
        </a:spcAft>
        <a:defRPr sz="4400">
          <a:solidFill>
            <a:srgbClr val="FFFFFF"/>
          </a:solidFill>
          <a:latin typeface="Tw Cen MT" pitchFamily="34" charset="0"/>
        </a:defRPr>
      </a:lvl9pPr>
    </p:titleStyle>
    <p:bodyStyle>
      <a:lvl1pPr marL="319088" indent="-319088" algn="l" rtl="0" eaLnBrk="0" fontAlgn="base" hangingPunct="0">
        <a:spcBef>
          <a:spcPts val="700"/>
        </a:spcBef>
        <a:spcAft>
          <a:spcPct val="0"/>
        </a:spcAft>
        <a:buClr>
          <a:srgbClr val="800000"/>
        </a:buClr>
        <a:buSzPct val="60000"/>
        <a:buFont typeface="Wingdings" panose="05000000000000000000" pitchFamily="2" charset="2"/>
        <a:buChar char=""/>
        <a:defRPr sz="2900" kern="1200">
          <a:solidFill>
            <a:schemeClr val="tx1"/>
          </a:solidFill>
          <a:latin typeface="+mn-lt"/>
          <a:ea typeface="MS PGothic" panose="020B0600070205080204" pitchFamily="34" charset="-128"/>
          <a:cs typeface="ＭＳ Ｐゴシック" charset="0"/>
        </a:defRPr>
      </a:lvl1pPr>
      <a:lvl2pPr marL="639763" indent="-273050" algn="l" rtl="0" eaLnBrk="0" fontAlgn="base" hangingPunct="0">
        <a:spcBef>
          <a:spcPts val="550"/>
        </a:spcBef>
        <a:spcAft>
          <a:spcPct val="0"/>
        </a:spcAft>
        <a:buClr>
          <a:srgbClr val="FF6600"/>
        </a:buClr>
        <a:buSzPct val="70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2pPr>
      <a:lvl3pPr marL="914400" indent="-228600" algn="l" rtl="0" eaLnBrk="0" fontAlgn="base" hangingPunct="0">
        <a:spcBef>
          <a:spcPts val="500"/>
        </a:spcBef>
        <a:spcAft>
          <a:spcPct val="0"/>
        </a:spcAft>
        <a:buClr>
          <a:srgbClr val="3366FF"/>
        </a:buClr>
        <a:buSzPct val="75000"/>
        <a:buFont typeface="Wingdings" panose="05000000000000000000" pitchFamily="2" charset="2"/>
        <a:buChar char=""/>
        <a:defRPr sz="2300" kern="1200">
          <a:solidFill>
            <a:schemeClr val="tx1"/>
          </a:solidFill>
          <a:latin typeface="+mn-lt"/>
          <a:ea typeface="MS PGothic" panose="020B0600070205080204" pitchFamily="34" charset="-128"/>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olo 1">
            <a:extLst>
              <a:ext uri="{FF2B5EF4-FFF2-40B4-BE49-F238E27FC236}">
                <a16:creationId xmlns:a16="http://schemas.microsoft.com/office/drawing/2014/main" id="{E94BF679-AC30-4EAD-A419-EDA1EBC065EA}"/>
              </a:ext>
            </a:extLst>
          </p:cNvPr>
          <p:cNvSpPr>
            <a:spLocks noGrp="1"/>
          </p:cNvSpPr>
          <p:nvPr>
            <p:ph type="title"/>
          </p:nvPr>
        </p:nvSpPr>
        <p:spPr bwMode="auto">
          <a:xfrm>
            <a:off x="0" y="1189038"/>
            <a:ext cx="9144000" cy="1820862"/>
          </a:xfrm>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it-IT" sz="5400" dirty="0"/>
              <a:t>AI for Fake News Detection in Social Networks</a:t>
            </a:r>
            <a:endParaRPr lang="en-GB" altLang="it-IT" sz="5400" dirty="0"/>
          </a:p>
        </p:txBody>
      </p:sp>
      <p:pic>
        <p:nvPicPr>
          <p:cNvPr id="3" name="Picture 8" descr="http://ims.dei.unipd.it/websites/ircdl/images/dei-logo.gif">
            <a:extLst>
              <a:ext uri="{FF2B5EF4-FFF2-40B4-BE49-F238E27FC236}">
                <a16:creationId xmlns:a16="http://schemas.microsoft.com/office/drawing/2014/main" id="{5755C44F-A492-4972-BDC3-BF2C229D7844}"/>
              </a:ext>
            </a:extLst>
          </p:cNvPr>
          <p:cNvPicPr>
            <a:picLocks noChangeAspect="1" noChangeArrowheads="1"/>
          </p:cNvPicPr>
          <p:nvPr/>
        </p:nvPicPr>
        <p:blipFill>
          <a:blip r:embed="rId2" cstate="print"/>
          <a:srcRect/>
          <a:stretch>
            <a:fillRect/>
          </a:stretch>
        </p:blipFill>
        <p:spPr bwMode="auto">
          <a:xfrm>
            <a:off x="338255" y="4777789"/>
            <a:ext cx="2094398" cy="1384895"/>
          </a:xfrm>
          <a:prstGeom prst="rect">
            <a:avLst/>
          </a:prstGeom>
          <a:noFill/>
        </p:spPr>
      </p:pic>
      <p:sp>
        <p:nvSpPr>
          <p:cNvPr id="4" name="Rectangle 6">
            <a:extLst>
              <a:ext uri="{FF2B5EF4-FFF2-40B4-BE49-F238E27FC236}">
                <a16:creationId xmlns:a16="http://schemas.microsoft.com/office/drawing/2014/main" id="{EC9926AE-8346-4EE9-8BC0-A762B576E04C}"/>
              </a:ext>
            </a:extLst>
          </p:cNvPr>
          <p:cNvSpPr>
            <a:spLocks noChangeArrowheads="1"/>
          </p:cNvSpPr>
          <p:nvPr/>
        </p:nvSpPr>
        <p:spPr bwMode="auto">
          <a:xfrm>
            <a:off x="258763" y="3133726"/>
            <a:ext cx="2724581" cy="14954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Students</a:t>
            </a:r>
            <a:r>
              <a:rPr lang="en-US" altLang="it-IT" sz="2800" dirty="0">
                <a:solidFill>
                  <a:srgbClr val="000000"/>
                </a:solidFill>
                <a:latin typeface="Garamond" panose="02020404030301010803" pitchFamily="18" charset="0"/>
              </a:rPr>
              <a:t>: </a:t>
            </a:r>
          </a:p>
          <a:p>
            <a:pPr eaLnBrk="1" hangingPunct="1">
              <a:spcBef>
                <a:spcPct val="20000"/>
              </a:spcBef>
            </a:pPr>
            <a:r>
              <a:rPr lang="en-US" altLang="it-IT" sz="2800" dirty="0">
                <a:solidFill>
                  <a:srgbClr val="000000"/>
                </a:solidFill>
                <a:latin typeface="Garamond" panose="02020404030301010803" pitchFamily="18" charset="0"/>
              </a:rPr>
              <a:t>Ivancich Stefano</a:t>
            </a:r>
          </a:p>
          <a:p>
            <a:pPr eaLnBrk="1" hangingPunct="1">
              <a:spcBef>
                <a:spcPct val="20000"/>
              </a:spcBef>
            </a:pPr>
            <a:r>
              <a:rPr lang="en-US" altLang="it-IT" sz="2800" dirty="0">
                <a:solidFill>
                  <a:srgbClr val="000000"/>
                </a:solidFill>
                <a:latin typeface="Garamond" panose="02020404030301010803" pitchFamily="18" charset="0"/>
              </a:rPr>
              <a:t>Marco Zanetti</a:t>
            </a:r>
          </a:p>
        </p:txBody>
      </p:sp>
      <p:sp>
        <p:nvSpPr>
          <p:cNvPr id="5" name="Rectangle 6">
            <a:extLst>
              <a:ext uri="{FF2B5EF4-FFF2-40B4-BE49-F238E27FC236}">
                <a16:creationId xmlns:a16="http://schemas.microsoft.com/office/drawing/2014/main" id="{2D4372A6-7DFF-4307-862E-943901A82BFD}"/>
              </a:ext>
            </a:extLst>
          </p:cNvPr>
          <p:cNvSpPr>
            <a:spLocks noChangeArrowheads="1"/>
          </p:cNvSpPr>
          <p:nvPr/>
        </p:nvSpPr>
        <p:spPr bwMode="auto">
          <a:xfrm>
            <a:off x="5629275" y="3133727"/>
            <a:ext cx="3255961" cy="1495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Supervisor: </a:t>
            </a:r>
          </a:p>
          <a:p>
            <a:pPr eaLnBrk="1" hangingPunct="1">
              <a:spcBef>
                <a:spcPct val="20000"/>
              </a:spcBef>
            </a:pPr>
            <a:r>
              <a:rPr lang="en-US" altLang="it-IT" sz="2800" dirty="0">
                <a:solidFill>
                  <a:srgbClr val="000000"/>
                </a:solidFill>
                <a:latin typeface="Garamond" panose="02020404030301010803" pitchFamily="18" charset="0"/>
              </a:rPr>
              <a:t>Prof. </a:t>
            </a:r>
            <a:r>
              <a:rPr lang="en-US" altLang="it-IT" sz="2800" dirty="0" err="1">
                <a:solidFill>
                  <a:srgbClr val="000000"/>
                </a:solidFill>
                <a:latin typeface="Garamond" panose="02020404030301010803" pitchFamily="18" charset="0"/>
              </a:rPr>
              <a:t>Pini</a:t>
            </a:r>
            <a:r>
              <a:rPr lang="en-US" altLang="it-IT" sz="2800" dirty="0">
                <a:solidFill>
                  <a:srgbClr val="000000"/>
                </a:solidFill>
                <a:latin typeface="Garamond" panose="02020404030301010803" pitchFamily="18" charset="0"/>
              </a:rPr>
              <a:t> Maria Silvia</a:t>
            </a:r>
          </a:p>
        </p:txBody>
      </p:sp>
      <p:sp>
        <p:nvSpPr>
          <p:cNvPr id="6" name="Rectangle 6">
            <a:extLst>
              <a:ext uri="{FF2B5EF4-FFF2-40B4-BE49-F238E27FC236}">
                <a16:creationId xmlns:a16="http://schemas.microsoft.com/office/drawing/2014/main" id="{C394F868-4F85-4530-A22D-DDC49902C1BB}"/>
              </a:ext>
            </a:extLst>
          </p:cNvPr>
          <p:cNvSpPr>
            <a:spLocks noChangeArrowheads="1"/>
          </p:cNvSpPr>
          <p:nvPr/>
        </p:nvSpPr>
        <p:spPr bwMode="auto">
          <a:xfrm>
            <a:off x="3073654" y="6184626"/>
            <a:ext cx="2996691" cy="5035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it-IT" sz="2800" dirty="0">
                <a:solidFill>
                  <a:srgbClr val="000000"/>
                </a:solidFill>
                <a:latin typeface="Garamond" panose="02020404030301010803" pitchFamily="18" charset="0"/>
              </a:rPr>
              <a:t>12 May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2"/>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272256" y="1230870"/>
            <a:ext cx="8599487" cy="52390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C00000"/>
                </a:solidFill>
                <a:latin typeface="Garamond" panose="02020404030301010803" pitchFamily="18" charset="0"/>
              </a:rPr>
              <a:t>Datasets</a:t>
            </a:r>
            <a:r>
              <a:rPr lang="en-US" altLang="it-IT" sz="2200" b="1" dirty="0">
                <a:solidFill>
                  <a:srgbClr val="000000"/>
                </a:solidFill>
                <a:latin typeface="Garamond" panose="02020404030301010803" pitchFamily="18" charset="0"/>
              </a:rPr>
              <a:t> </a:t>
            </a:r>
            <a:r>
              <a:rPr lang="en-US" altLang="it-IT" sz="2200" dirty="0">
                <a:solidFill>
                  <a:srgbClr val="000000"/>
                </a:solidFill>
                <a:latin typeface="Garamond" panose="02020404030301010803" pitchFamily="18" charset="0"/>
              </a:rPr>
              <a:t>(</a:t>
            </a:r>
            <a:r>
              <a:rPr lang="en-US" altLang="it-IT" sz="2200" b="1" dirty="0">
                <a:solidFill>
                  <a:srgbClr val="C00000"/>
                </a:solidFill>
                <a:latin typeface="Garamond" panose="02020404030301010803" pitchFamily="18" charset="0"/>
              </a:rPr>
              <a:t>Google Speech Dataset V2</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10-commands</a:t>
            </a:r>
            <a:r>
              <a:rPr lang="en-US" altLang="it-IT" sz="1800" dirty="0">
                <a:solidFill>
                  <a:srgbClr val="000000"/>
                </a:solidFill>
                <a:latin typeface="Garamond" panose="02020404030301010803" pitchFamily="18" charset="0"/>
              </a:rPr>
              <a:t> (“yes”, “no”, “up”, “down”, “left”, “right”, “on”, “off”, “stop”, “go”);</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21-commands</a:t>
            </a:r>
            <a:r>
              <a:rPr lang="en-US" altLang="it-IT" sz="1800" dirty="0">
                <a:solidFill>
                  <a:srgbClr val="000000"/>
                </a:solidFill>
                <a:latin typeface="Garamond" panose="02020404030301010803" pitchFamily="18" charset="0"/>
              </a:rPr>
              <a:t> ([…], “zero”, “one”, “two”, “three”, “four”, “five”, “six”, “seven”, “eight”, “nine”, </a:t>
            </a:r>
            <a:r>
              <a:rPr lang="en-US" altLang="it-IT" sz="1800" b="1" dirty="0">
                <a:solidFill>
                  <a:srgbClr val="000000"/>
                </a:solidFill>
                <a:latin typeface="Garamond" panose="02020404030301010803" pitchFamily="18" charset="0"/>
              </a:rPr>
              <a:t>unknown</a:t>
            </a:r>
            <a:r>
              <a:rPr lang="en-US" altLang="it-IT" sz="1800" dirty="0">
                <a:solidFill>
                  <a:srgbClr val="000000"/>
                </a:solidFill>
                <a:latin typeface="Garamond" panose="02020404030301010803" pitchFamily="18" charset="0"/>
              </a:rPr>
              <a:t>).</a:t>
            </a:r>
          </a:p>
          <a:p>
            <a:pPr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preprocessing (Raw Waveform)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80 Mel spectrogram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 + 40</a:t>
            </a:r>
            <a:r>
              <a:rPr lang="el-GR" altLang="it-IT" sz="2200" dirty="0">
                <a:solidFill>
                  <a:srgbClr val="000000"/>
                </a:solidFill>
                <a:latin typeface="Garamond" panose="02020404030301010803" pitchFamily="18" charset="0"/>
              </a:rPr>
              <a:t>Δ</a:t>
            </a:r>
            <a:r>
              <a:rPr lang="en-US" altLang="it-IT" sz="2200" dirty="0">
                <a:solidFill>
                  <a:srgbClr val="000000"/>
                </a:solidFill>
                <a:latin typeface="Garamond" panose="02020404030301010803" pitchFamily="18" charset="0"/>
              </a:rPr>
              <a:t> + 40</a:t>
            </a:r>
            <a:r>
              <a:rPr lang="el-GR" altLang="it-IT" sz="2200" dirty="0">
                <a:solidFill>
                  <a:srgbClr val="000000"/>
                </a:solidFill>
                <a:latin typeface="Garamond" panose="02020404030301010803" pitchFamily="18" charset="0"/>
              </a:rPr>
              <a:t>Δ</a:t>
            </a:r>
            <a:r>
              <a:rPr lang="it-IT" altLang="it-IT" sz="2200" dirty="0">
                <a:solidFill>
                  <a:srgbClr val="000000"/>
                </a:solidFill>
                <a:latin typeface="Garamond" panose="02020404030301010803" pitchFamily="18" charset="0"/>
              </a:rPr>
              <a:t>s</a:t>
            </a:r>
            <a:r>
              <a:rPr lang="en-US" altLang="it-IT" sz="2200" dirty="0">
                <a:solidFill>
                  <a:srgbClr val="000000"/>
                </a:solidFill>
                <a:latin typeface="Garamond" panose="02020404030301010803" pitchFamily="18" charset="0"/>
              </a:rPr>
              <a:t> (=120)</a:t>
            </a:r>
          </a:p>
          <a:p>
            <a:pPr eaLnBrk="1" hangingPunct="1">
              <a:spcBef>
                <a:spcPct val="20000"/>
              </a:spcBef>
            </a:pPr>
            <a:r>
              <a:rPr lang="en-US" altLang="it-IT" sz="2200" b="1" dirty="0">
                <a:solidFill>
                  <a:srgbClr val="0070C0"/>
                </a:solidFill>
                <a:latin typeface="Garamond" panose="02020404030301010803" pitchFamily="18" charset="0"/>
              </a:rPr>
              <a:t>Learning Architectures</a:t>
            </a:r>
            <a:endParaRPr lang="en-US" altLang="it-IT" sz="2200" dirty="0">
              <a:solidFill>
                <a:srgbClr val="000000"/>
              </a:solidFill>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1DCNN on raw data</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Ensemble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37C9B927-49DA-4C51-BB84-EAC7CB89035A}"/>
              </a:ext>
            </a:extLst>
          </p:cNvPr>
          <p:cNvPicPr>
            <a:picLocks noChangeAspect="1"/>
          </p:cNvPicPr>
          <p:nvPr/>
        </p:nvPicPr>
        <p:blipFill rotWithShape="1">
          <a:blip r:embed="rId2"/>
          <a:srcRect l="11303" t="25215" r="56516" b="15738"/>
          <a:stretch/>
        </p:blipFill>
        <p:spPr>
          <a:xfrm>
            <a:off x="5018077" y="3135898"/>
            <a:ext cx="1651284" cy="1275758"/>
          </a:xfrm>
          <a:prstGeom prst="rect">
            <a:avLst/>
          </a:prstGeom>
        </p:spPr>
      </p:pic>
      <p:pic>
        <p:nvPicPr>
          <p:cNvPr id="3" name="Immagine 2">
            <a:extLst>
              <a:ext uri="{FF2B5EF4-FFF2-40B4-BE49-F238E27FC236}">
                <a16:creationId xmlns:a16="http://schemas.microsoft.com/office/drawing/2014/main" id="{468CACCE-4C33-4D60-9191-E04F1DFF447E}"/>
              </a:ext>
            </a:extLst>
          </p:cNvPr>
          <p:cNvPicPr>
            <a:picLocks noChangeAspect="1"/>
          </p:cNvPicPr>
          <p:nvPr/>
        </p:nvPicPr>
        <p:blipFill rotWithShape="1">
          <a:blip r:embed="rId3"/>
          <a:srcRect l="7361" r="64801" b="19191"/>
          <a:stretch/>
        </p:blipFill>
        <p:spPr>
          <a:xfrm>
            <a:off x="6827060" y="3135898"/>
            <a:ext cx="1466850" cy="1276476"/>
          </a:xfrm>
          <a:prstGeom prst="rect">
            <a:avLst/>
          </a:prstGeom>
        </p:spPr>
      </p:pic>
      <p:sp>
        <p:nvSpPr>
          <p:cNvPr id="4" name="CasellaDiTesto 3">
            <a:extLst>
              <a:ext uri="{FF2B5EF4-FFF2-40B4-BE49-F238E27FC236}">
                <a16:creationId xmlns:a16="http://schemas.microsoft.com/office/drawing/2014/main" id="{47945857-77FA-4556-9051-5BC707F7BF83}"/>
              </a:ext>
            </a:extLst>
          </p:cNvPr>
          <p:cNvSpPr txBox="1"/>
          <p:nvPr/>
        </p:nvSpPr>
        <p:spPr>
          <a:xfrm>
            <a:off x="5020412" y="2750324"/>
            <a:ext cx="1651284" cy="369332"/>
          </a:xfrm>
          <a:prstGeom prst="rect">
            <a:avLst/>
          </a:prstGeom>
          <a:noFill/>
        </p:spPr>
        <p:txBody>
          <a:bodyPr wrap="square" rtlCol="0">
            <a:spAutoFit/>
          </a:bodyPr>
          <a:lstStyle/>
          <a:p>
            <a:pPr algn="ctr"/>
            <a:r>
              <a:rPr lang="it-IT" dirty="0">
                <a:latin typeface="+mn-lt"/>
              </a:rPr>
              <a:t>80 Mels</a:t>
            </a:r>
          </a:p>
        </p:txBody>
      </p:sp>
      <p:sp>
        <p:nvSpPr>
          <p:cNvPr id="5" name="CasellaDiTesto 4">
            <a:extLst>
              <a:ext uri="{FF2B5EF4-FFF2-40B4-BE49-F238E27FC236}">
                <a16:creationId xmlns:a16="http://schemas.microsoft.com/office/drawing/2014/main" id="{84AEA8AD-6A59-4C53-9B94-B17E05508FD0}"/>
              </a:ext>
            </a:extLst>
          </p:cNvPr>
          <p:cNvSpPr txBox="1"/>
          <p:nvPr/>
        </p:nvSpPr>
        <p:spPr>
          <a:xfrm>
            <a:off x="6669361" y="2785541"/>
            <a:ext cx="1651284" cy="369332"/>
          </a:xfrm>
          <a:prstGeom prst="rect">
            <a:avLst/>
          </a:prstGeom>
          <a:noFill/>
        </p:spPr>
        <p:txBody>
          <a:bodyPr wrap="square" rtlCol="0">
            <a:spAutoFit/>
          </a:bodyPr>
          <a:lstStyle/>
          <a:p>
            <a:pPr algn="ctr"/>
            <a:r>
              <a:rPr lang="it-IT" dirty="0">
                <a:latin typeface="+mn-lt"/>
              </a:rPr>
              <a:t>40 MFCC</a:t>
            </a:r>
          </a:p>
        </p:txBody>
      </p:sp>
    </p:spTree>
    <p:extLst>
      <p:ext uri="{BB962C8B-B14F-4D97-AF65-F5344CB8AC3E}">
        <p14:creationId xmlns:p14="http://schemas.microsoft.com/office/powerpoint/2010/main" val="384177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1D CNN on raw data</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1"/>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1934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95209" y="3829314"/>
            <a:ext cx="8676533" cy="24257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US" altLang="it-IT" sz="18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07687AFC-0298-4EDC-A984-67E9A942DC79}"/>
              </a:ext>
            </a:extLst>
          </p:cNvPr>
          <p:cNvPicPr>
            <a:picLocks noChangeAspect="1"/>
          </p:cNvPicPr>
          <p:nvPr/>
        </p:nvPicPr>
        <p:blipFill>
          <a:blip r:embed="rId3"/>
          <a:stretch>
            <a:fillRect/>
          </a:stretch>
        </p:blipFill>
        <p:spPr>
          <a:xfrm>
            <a:off x="66235" y="1232636"/>
            <a:ext cx="8913297" cy="2443282"/>
          </a:xfrm>
          <a:prstGeom prst="rect">
            <a:avLst/>
          </a:prstGeom>
        </p:spPr>
      </p:pic>
      <p:graphicFrame>
        <p:nvGraphicFramePr>
          <p:cNvPr id="2" name="Tabella 2">
            <a:extLst>
              <a:ext uri="{FF2B5EF4-FFF2-40B4-BE49-F238E27FC236}">
                <a16:creationId xmlns:a16="http://schemas.microsoft.com/office/drawing/2014/main" id="{D2407F44-4A73-4BC5-A141-657CE63EBAB7}"/>
              </a:ext>
            </a:extLst>
          </p:cNvPr>
          <p:cNvGraphicFramePr>
            <a:graphicFrameLocks noGrp="1"/>
          </p:cNvGraphicFramePr>
          <p:nvPr>
            <p:extLst>
              <p:ext uri="{D42A27DB-BD31-4B8C-83A1-F6EECF244321}">
                <p14:modId xmlns:p14="http://schemas.microsoft.com/office/powerpoint/2010/main" val="2791540336"/>
              </p:ext>
            </p:extLst>
          </p:nvPr>
        </p:nvGraphicFramePr>
        <p:xfrm>
          <a:off x="755008" y="4021117"/>
          <a:ext cx="7633983" cy="2042160"/>
        </p:xfrm>
        <a:graphic>
          <a:graphicData uri="http://schemas.openxmlformats.org/drawingml/2006/table">
            <a:tbl>
              <a:tblPr firstRow="1" firstCol="1" bandRow="1">
                <a:tableStyleId>{69CF1AB2-1976-4502-BF36-3FF5EA218861}</a:tableStyleId>
              </a:tblPr>
              <a:tblGrid>
                <a:gridCol w="2544661">
                  <a:extLst>
                    <a:ext uri="{9D8B030D-6E8A-4147-A177-3AD203B41FA5}">
                      <a16:colId xmlns:a16="http://schemas.microsoft.com/office/drawing/2014/main" val="2145336385"/>
                    </a:ext>
                  </a:extLst>
                </a:gridCol>
                <a:gridCol w="2544661">
                  <a:extLst>
                    <a:ext uri="{9D8B030D-6E8A-4147-A177-3AD203B41FA5}">
                      <a16:colId xmlns:a16="http://schemas.microsoft.com/office/drawing/2014/main" val="871382990"/>
                    </a:ext>
                  </a:extLst>
                </a:gridCol>
                <a:gridCol w="2544661">
                  <a:extLst>
                    <a:ext uri="{9D8B030D-6E8A-4147-A177-3AD203B41FA5}">
                      <a16:colId xmlns:a16="http://schemas.microsoft.com/office/drawing/2014/main" val="158748043"/>
                    </a:ext>
                  </a:extLst>
                </a:gridCol>
              </a:tblGrid>
              <a:tr h="370840">
                <a:tc>
                  <a:txBody>
                    <a:bodyPr/>
                    <a:lstStyle/>
                    <a:p>
                      <a:endParaRPr lang="en-US" sz="2200" noProof="0" dirty="0"/>
                    </a:p>
                  </a:txBody>
                  <a:tcPr/>
                </a:tc>
                <a:tc>
                  <a:txBody>
                    <a:bodyPr/>
                    <a:lstStyle/>
                    <a:p>
                      <a:pPr algn="ctr"/>
                      <a:r>
                        <a:rPr lang="en-US" sz="2200" noProof="0" dirty="0"/>
                        <a:t>10-commands</a:t>
                      </a:r>
                    </a:p>
                    <a:p>
                      <a:pPr algn="ctr"/>
                      <a:r>
                        <a:rPr lang="en-US" sz="2200" noProof="0" dirty="0"/>
                        <a:t>(30K – 3K – 3K)</a:t>
                      </a:r>
                      <a:endParaRPr lang="en-US" sz="2200" b="0" noProof="0" dirty="0"/>
                    </a:p>
                  </a:txBody>
                  <a:tcPr/>
                </a:tc>
                <a:tc>
                  <a:txBody>
                    <a:bodyPr/>
                    <a:lstStyle/>
                    <a:p>
                      <a:pPr algn="ctr"/>
                      <a:r>
                        <a:rPr lang="en-US" sz="2200" noProof="0" dirty="0"/>
                        <a:t>21-commands</a:t>
                      </a:r>
                    </a:p>
                    <a:p>
                      <a:pPr algn="ctr"/>
                      <a:r>
                        <a:rPr lang="en-US" sz="2200" noProof="0" dirty="0"/>
                        <a:t>(84K – 9K – 11K)</a:t>
                      </a:r>
                      <a:endParaRPr lang="en-US" sz="2200" b="0" noProof="0" dirty="0"/>
                    </a:p>
                  </a:txBody>
                  <a:tcPr/>
                </a:tc>
                <a:extLst>
                  <a:ext uri="{0D108BD9-81ED-4DB2-BD59-A6C34878D82A}">
                    <a16:rowId xmlns:a16="http://schemas.microsoft.com/office/drawing/2014/main" val="1013309714"/>
                  </a:ext>
                </a:extLst>
              </a:tr>
              <a:tr h="370840">
                <a:tc>
                  <a:txBody>
                    <a:bodyPr/>
                    <a:lstStyle/>
                    <a:p>
                      <a:r>
                        <a:rPr lang="en-US" sz="2200" noProof="0" dirty="0"/>
                        <a:t>Accuracy %</a:t>
                      </a:r>
                      <a:endParaRPr lang="en-US" sz="2200" b="1" noProof="0" dirty="0"/>
                    </a:p>
                  </a:txBody>
                  <a:tcPr/>
                </a:tc>
                <a:tc>
                  <a:txBody>
                    <a:bodyPr/>
                    <a:lstStyle/>
                    <a:p>
                      <a:pPr algn="ctr"/>
                      <a:r>
                        <a:rPr lang="en-US" sz="2200" noProof="0" dirty="0"/>
                        <a:t>93.0</a:t>
                      </a:r>
                    </a:p>
                  </a:txBody>
                  <a:tcPr/>
                </a:tc>
                <a:tc>
                  <a:txBody>
                    <a:bodyPr/>
                    <a:lstStyle/>
                    <a:p>
                      <a:pPr algn="ctr"/>
                      <a:r>
                        <a:rPr lang="en-US" sz="2200" noProof="0" dirty="0"/>
                        <a:t>89.1</a:t>
                      </a:r>
                    </a:p>
                  </a:txBody>
                  <a:tcPr/>
                </a:tc>
                <a:extLst>
                  <a:ext uri="{0D108BD9-81ED-4DB2-BD59-A6C34878D82A}">
                    <a16:rowId xmlns:a16="http://schemas.microsoft.com/office/drawing/2014/main" val="1897513030"/>
                  </a:ext>
                </a:extLst>
              </a:tr>
              <a:tr h="370840">
                <a:tc>
                  <a:txBody>
                    <a:bodyPr/>
                    <a:lstStyle/>
                    <a:p>
                      <a:r>
                        <a:rPr lang="en-US" sz="2200" noProof="0" dirty="0"/>
                        <a:t># parameters</a:t>
                      </a:r>
                      <a:endParaRPr lang="en-US" sz="2200" b="1" noProof="0" dirty="0"/>
                    </a:p>
                  </a:txBody>
                  <a:tcPr/>
                </a:tc>
                <a:tc>
                  <a:txBody>
                    <a:bodyPr/>
                    <a:lstStyle/>
                    <a:p>
                      <a:pPr algn="ctr"/>
                      <a:r>
                        <a:rPr lang="en-US" sz="2200" noProof="0" dirty="0"/>
                        <a:t>257,018</a:t>
                      </a:r>
                    </a:p>
                  </a:txBody>
                  <a:tcPr/>
                </a:tc>
                <a:tc>
                  <a:txBody>
                    <a:bodyPr/>
                    <a:lstStyle/>
                    <a:p>
                      <a:pPr algn="ctr"/>
                      <a:r>
                        <a:rPr lang="en-US" sz="2200" noProof="0" dirty="0"/>
                        <a:t>257,733</a:t>
                      </a:r>
                    </a:p>
                  </a:txBody>
                  <a:tcPr/>
                </a:tc>
                <a:extLst>
                  <a:ext uri="{0D108BD9-81ED-4DB2-BD59-A6C34878D82A}">
                    <a16:rowId xmlns:a16="http://schemas.microsoft.com/office/drawing/2014/main" val="3530525696"/>
                  </a:ext>
                </a:extLst>
              </a:tr>
              <a:tr h="370840">
                <a:tc>
                  <a:txBody>
                    <a:bodyPr/>
                    <a:lstStyle/>
                    <a:p>
                      <a:r>
                        <a:rPr lang="en-US" sz="2200" noProof="0" dirty="0"/>
                        <a:t>Speed (</a:t>
                      </a:r>
                      <a:r>
                        <a:rPr lang="en-US" sz="2200" noProof="0" dirty="0" err="1"/>
                        <a:t>ms</a:t>
                      </a:r>
                      <a:r>
                        <a:rPr lang="en-US" sz="2200" noProof="0" dirty="0"/>
                        <a:t>)</a:t>
                      </a:r>
                      <a:endParaRPr lang="en-US" sz="2200" b="1" noProof="0" dirty="0"/>
                    </a:p>
                  </a:txBody>
                  <a:tcPr/>
                </a:tc>
                <a:tc>
                  <a:txBody>
                    <a:bodyPr/>
                    <a:lstStyle/>
                    <a:p>
                      <a:pPr algn="ctr"/>
                      <a:r>
                        <a:rPr lang="en-US" sz="2200" noProof="0" dirty="0"/>
                        <a:t>28.71</a:t>
                      </a:r>
                    </a:p>
                  </a:txBody>
                  <a:tcPr/>
                </a:tc>
                <a:tc>
                  <a:txBody>
                    <a:bodyPr/>
                    <a:lstStyle/>
                    <a:p>
                      <a:pPr algn="ctr"/>
                      <a:r>
                        <a:rPr lang="en-US" sz="2200" noProof="0" dirty="0"/>
                        <a:t>28.25</a:t>
                      </a:r>
                    </a:p>
                  </a:txBody>
                  <a:tcPr/>
                </a:tc>
                <a:extLst>
                  <a:ext uri="{0D108BD9-81ED-4DB2-BD59-A6C34878D82A}">
                    <a16:rowId xmlns:a16="http://schemas.microsoft.com/office/drawing/2014/main" val="1285381073"/>
                  </a:ext>
                </a:extLst>
              </a:tr>
            </a:tbl>
          </a:graphicData>
        </a:graphic>
      </p:graphicFrame>
      <p:sp>
        <p:nvSpPr>
          <p:cNvPr id="3" name="Rettangolo 2">
            <a:extLst>
              <a:ext uri="{FF2B5EF4-FFF2-40B4-BE49-F238E27FC236}">
                <a16:creationId xmlns:a16="http://schemas.microsoft.com/office/drawing/2014/main" id="{FD87690F-8941-40C5-9371-71723DD69AFB}"/>
              </a:ext>
            </a:extLst>
          </p:cNvPr>
          <p:cNvSpPr/>
          <p:nvPr/>
        </p:nvSpPr>
        <p:spPr>
          <a:xfrm>
            <a:off x="711199" y="3981450"/>
            <a:ext cx="2574131" cy="7905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40539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8074" y="640847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158" y="1313453"/>
            <a:ext cx="8842374" cy="53197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000" b="1" dirty="0">
                <a:solidFill>
                  <a:srgbClr val="000000"/>
                </a:solidFill>
                <a:latin typeface="Garamond" panose="02020404030301010803" pitchFamily="18" charset="0"/>
              </a:rPr>
              <a:t>Separable convolution </a:t>
            </a:r>
            <a:r>
              <a:rPr lang="en-US" altLang="it-IT" sz="2000" dirty="0">
                <a:solidFill>
                  <a:srgbClr val="000000"/>
                </a:solidFill>
                <a:latin typeface="Garamond" panose="02020404030301010803" pitchFamily="18" charset="0"/>
              </a:rPr>
              <a:t>performs better than regular convolutional layers.</a:t>
            </a:r>
          </a:p>
          <a:p>
            <a:pPr algn="just" eaLnBrk="1" hangingPunct="1">
              <a:spcBef>
                <a:spcPct val="20000"/>
              </a:spcBef>
            </a:pPr>
            <a:endParaRPr lang="en-US" altLang="it-IT" sz="500" dirty="0">
              <a:solidFill>
                <a:srgbClr val="000000"/>
              </a:solidFill>
              <a:latin typeface="Garamond" panose="02020404030301010803" pitchFamily="18" charset="0"/>
            </a:endParaRPr>
          </a:p>
          <a:p>
            <a:pPr algn="just" eaLnBrk="1" hangingPunct="1">
              <a:spcBef>
                <a:spcPct val="20000"/>
              </a:spcBef>
            </a:pPr>
            <a:r>
              <a:rPr lang="en-US" altLang="it-IT" sz="2000" dirty="0">
                <a:solidFill>
                  <a:srgbClr val="000000"/>
                </a:solidFill>
                <a:latin typeface="Garamond" panose="02020404030301010803" pitchFamily="18" charset="0"/>
              </a:rPr>
              <a:t>Two types of Separable convolution: </a:t>
            </a:r>
            <a:r>
              <a:rPr lang="en-US" altLang="it-IT" sz="2000" dirty="0">
                <a:latin typeface="Garamond" panose="02020404030301010803" pitchFamily="18" charset="0"/>
              </a:rPr>
              <a:t>Spatial</a:t>
            </a:r>
            <a:r>
              <a:rPr lang="en-US" altLang="it-IT" sz="2000" dirty="0">
                <a:solidFill>
                  <a:srgbClr val="000000"/>
                </a:solidFill>
                <a:latin typeface="Garamond" panose="02020404030301010803" pitchFamily="18" charset="0"/>
              </a:rPr>
              <a:t> and </a:t>
            </a:r>
            <a:r>
              <a:rPr lang="en-US" altLang="it-IT" sz="2000" dirty="0" err="1">
                <a:latin typeface="Garamond" panose="02020404030301010803" pitchFamily="18" charset="0"/>
              </a:rPr>
              <a:t>Depthwise</a:t>
            </a:r>
            <a:r>
              <a:rPr lang="en-US" altLang="it-IT" sz="2000" dirty="0">
                <a:solidFill>
                  <a:srgbClr val="000000"/>
                </a:solidFill>
                <a:latin typeface="Garamond" panose="02020404030301010803" pitchFamily="18" charset="0"/>
              </a:rPr>
              <a:t>.</a:t>
            </a:r>
          </a:p>
          <a:p>
            <a:pPr algn="just" eaLnBrk="1" hangingPunct="1">
              <a:spcBef>
                <a:spcPct val="20000"/>
              </a:spcBef>
            </a:pPr>
            <a:r>
              <a:rPr lang="en-US" altLang="it-IT" sz="2000" b="1" dirty="0" err="1">
                <a:solidFill>
                  <a:srgbClr val="002060"/>
                </a:solidFill>
                <a:latin typeface="Garamond" panose="02020404030301010803" pitchFamily="18" charset="0"/>
              </a:rPr>
              <a:t>Depthwise</a:t>
            </a:r>
            <a:r>
              <a:rPr lang="en-US" altLang="it-IT" sz="2000" b="1" dirty="0">
                <a:solidFill>
                  <a:srgbClr val="002060"/>
                </a:solidFill>
                <a:latin typeface="Garamond" panose="02020404030301010803" pitchFamily="18" charset="0"/>
              </a:rPr>
              <a:t> Separable convolution</a:t>
            </a:r>
            <a:r>
              <a:rPr lang="en-US" altLang="it-IT" sz="2000" dirty="0">
                <a:solidFill>
                  <a:srgbClr val="002060"/>
                </a:solidFill>
                <a:latin typeface="Garamond" panose="02020404030301010803" pitchFamily="18" charset="0"/>
              </a:rPr>
              <a:t> </a:t>
            </a:r>
            <a:r>
              <a:rPr lang="en-US" altLang="it-IT" sz="2000" dirty="0">
                <a:solidFill>
                  <a:srgbClr val="000000"/>
                </a:solidFill>
                <a:latin typeface="Garamond" panose="02020404030301010803" pitchFamily="18" charset="0"/>
              </a:rPr>
              <a:t>uses kernels that cannot be “factored” into two smaller kernels. </a:t>
            </a:r>
          </a:p>
          <a:p>
            <a:pPr algn="just" eaLnBrk="1" hangingPunct="1">
              <a:spcBef>
                <a:spcPct val="20000"/>
              </a:spcBef>
            </a:pPr>
            <a:r>
              <a:rPr lang="en-US" altLang="it-IT" sz="2000" dirty="0">
                <a:solidFill>
                  <a:srgbClr val="000000"/>
                </a:solidFill>
                <a:latin typeface="Garamond" panose="02020404030301010803" pitchFamily="18" charset="0"/>
              </a:rPr>
              <a:t>It splits a kernel into two separate kernels that do two convolutions:</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err="1">
                <a:solidFill>
                  <a:srgbClr val="00B0F0"/>
                </a:solidFill>
                <a:latin typeface="Garamond" panose="02020404030301010803" pitchFamily="18" charset="0"/>
              </a:rPr>
              <a:t>depthwise</a:t>
            </a:r>
            <a:r>
              <a:rPr lang="en-US" altLang="it-IT" sz="2000" dirty="0">
                <a:solidFill>
                  <a:srgbClr val="00B0F0"/>
                </a:solidFill>
                <a:effectLst>
                  <a:outerShdw blurRad="38100" dist="38100" dir="2700000" algn="tl">
                    <a:srgbClr val="000000">
                      <a:alpha val="43137"/>
                    </a:srgbClr>
                  </a:outerShdw>
                </a:effectLst>
                <a:latin typeface="Garamond" panose="02020404030301010803" pitchFamily="18" charset="0"/>
              </a:rPr>
              <a:t> </a:t>
            </a:r>
            <a:r>
              <a:rPr lang="en-US" altLang="it-IT" sz="2000" dirty="0">
                <a:solidFill>
                  <a:srgbClr val="00B0F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a:solidFill>
                  <a:srgbClr val="C00000"/>
                </a:solidFill>
                <a:latin typeface="Garamond" panose="02020404030301010803" pitchFamily="18" charset="0"/>
              </a:rPr>
              <a:t>pointwise</a:t>
            </a:r>
            <a:r>
              <a:rPr lang="en-US" altLang="it-IT" sz="2000" dirty="0">
                <a:solidFill>
                  <a:srgbClr val="000000"/>
                </a:solidFill>
                <a:latin typeface="Garamond" panose="02020404030301010803" pitchFamily="18" charset="0"/>
              </a:rPr>
              <a:t> (1x1) </a:t>
            </a:r>
            <a:r>
              <a:rPr lang="en-US" altLang="it-IT" sz="2000" dirty="0">
                <a:solidFill>
                  <a:srgbClr val="C0000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algn="just" eaLnBrk="1" hangingPunct="1">
              <a:spcBef>
                <a:spcPct val="20000"/>
              </a:spcBef>
            </a:pPr>
            <a:endParaRPr lang="en-US" altLang="it-IT" sz="2000" dirty="0">
              <a:solidFill>
                <a:srgbClr val="000000"/>
              </a:solidFill>
              <a:latin typeface="Garamond" panose="02020404030301010803" pitchFamily="18" charset="0"/>
            </a:endParaRPr>
          </a:p>
          <a:p>
            <a:pPr algn="just" eaLnBrk="1" hangingPunct="1">
              <a:spcBef>
                <a:spcPct val="20000"/>
              </a:spcBef>
            </a:pPr>
            <a:endParaRPr lang="en-US" altLang="it-IT" sz="20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C85786B1-B87B-488E-B501-FA3F62C0F2BC}"/>
              </a:ext>
            </a:extLst>
          </p:cNvPr>
          <p:cNvPicPr>
            <a:picLocks noChangeAspect="1"/>
          </p:cNvPicPr>
          <p:nvPr/>
        </p:nvPicPr>
        <p:blipFill rotWithShape="1">
          <a:blip r:embed="rId2"/>
          <a:srcRect t="9584" b="4936"/>
          <a:stretch/>
        </p:blipFill>
        <p:spPr>
          <a:xfrm>
            <a:off x="313705" y="4337145"/>
            <a:ext cx="4975973" cy="1473092"/>
          </a:xfrm>
          <a:prstGeom prst="rect">
            <a:avLst/>
          </a:prstGeom>
        </p:spPr>
      </p:pic>
      <p:pic>
        <p:nvPicPr>
          <p:cNvPr id="10" name="Immagine 9" descr="Immagine che contiene disegnando&#10;&#10;Descrizione generata automaticamente">
            <a:extLst>
              <a:ext uri="{FF2B5EF4-FFF2-40B4-BE49-F238E27FC236}">
                <a16:creationId xmlns:a16="http://schemas.microsoft.com/office/drawing/2014/main" id="{FC48BF40-FBCF-4818-A1F6-CFBE1CA4D3AC}"/>
              </a:ext>
            </a:extLst>
          </p:cNvPr>
          <p:cNvPicPr>
            <a:picLocks noChangeAspect="1"/>
          </p:cNvPicPr>
          <p:nvPr/>
        </p:nvPicPr>
        <p:blipFill>
          <a:blip r:embed="rId3"/>
          <a:stretch>
            <a:fillRect/>
          </a:stretch>
        </p:blipFill>
        <p:spPr>
          <a:xfrm>
            <a:off x="3716426" y="4259235"/>
            <a:ext cx="5073471" cy="1632891"/>
          </a:xfrm>
          <a:prstGeom prst="rect">
            <a:avLst/>
          </a:prstGeom>
        </p:spPr>
      </p:pic>
      <p:cxnSp>
        <p:nvCxnSpPr>
          <p:cNvPr id="12" name="Connettore diritto 11">
            <a:extLst>
              <a:ext uri="{FF2B5EF4-FFF2-40B4-BE49-F238E27FC236}">
                <a16:creationId xmlns:a16="http://schemas.microsoft.com/office/drawing/2014/main" id="{174AC284-00CE-4BF1-A707-1FEFAFEE06FA}"/>
              </a:ext>
            </a:extLst>
          </p:cNvPr>
          <p:cNvCxnSpPr>
            <a:cxnSpLocks/>
          </p:cNvCxnSpPr>
          <p:nvPr/>
        </p:nvCxnSpPr>
        <p:spPr>
          <a:xfrm>
            <a:off x="755009" y="4127383"/>
            <a:ext cx="3741490" cy="0"/>
          </a:xfrm>
          <a:prstGeom prst="line">
            <a:avLst/>
          </a:prstGeom>
          <a:ln w="9525"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nettore diritto 17">
            <a:extLst>
              <a:ext uri="{FF2B5EF4-FFF2-40B4-BE49-F238E27FC236}">
                <a16:creationId xmlns:a16="http://schemas.microsoft.com/office/drawing/2014/main" id="{4C58A92A-05D7-4DDA-A8CB-EB02852405F9}"/>
              </a:ext>
            </a:extLst>
          </p:cNvPr>
          <p:cNvCxnSpPr>
            <a:cxnSpLocks/>
          </p:cNvCxnSpPr>
          <p:nvPr/>
        </p:nvCxnSpPr>
        <p:spPr>
          <a:xfrm>
            <a:off x="4572000" y="4127383"/>
            <a:ext cx="3741490" cy="0"/>
          </a:xfrm>
          <a:prstGeom prst="line">
            <a:avLst/>
          </a:prstGeom>
          <a:ln w="952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37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0905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400" dirty="0" err="1">
                <a:solidFill>
                  <a:srgbClr val="FFFFFF"/>
                </a:solidFill>
                <a:latin typeface="Tw Cen MT" panose="020B0602020104020603" pitchFamily="34" charset="0"/>
              </a:rPr>
              <a:t>Depthwise</a:t>
            </a:r>
            <a:r>
              <a:rPr lang="en-US" altLang="it-IT" sz="4400" dirty="0">
                <a:solidFill>
                  <a:srgbClr val="FFFFFF"/>
                </a:solidFill>
                <a:latin typeface="Tw Cen MT" panose="020B0602020104020603" pitchFamily="34" charset="0"/>
              </a:rPr>
              <a:t> 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7</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30025"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AEB0FE0A-C625-48AE-BE50-C79BD135907B}"/>
              </a:ext>
            </a:extLst>
          </p:cNvPr>
          <p:cNvPicPr>
            <a:picLocks noChangeAspect="1"/>
          </p:cNvPicPr>
          <p:nvPr/>
        </p:nvPicPr>
        <p:blipFill rotWithShape="1">
          <a:blip r:embed="rId2"/>
          <a:srcRect l="58421" t="13789" r="27579" b="56198"/>
          <a:stretch/>
        </p:blipFill>
        <p:spPr>
          <a:xfrm>
            <a:off x="5813975" y="2900502"/>
            <a:ext cx="3007768" cy="3640978"/>
          </a:xfrm>
          <a:prstGeom prst="rect">
            <a:avLst/>
          </a:prstGeom>
        </p:spPr>
      </p:pic>
      <p:pic>
        <p:nvPicPr>
          <p:cNvPr id="3" name="Immagine 2">
            <a:extLst>
              <a:ext uri="{FF2B5EF4-FFF2-40B4-BE49-F238E27FC236}">
                <a16:creationId xmlns:a16="http://schemas.microsoft.com/office/drawing/2014/main" id="{B3D771A4-1E11-4CD9-9009-D70BA851FBB4}"/>
              </a:ext>
            </a:extLst>
          </p:cNvPr>
          <p:cNvPicPr>
            <a:picLocks noChangeAspect="1"/>
          </p:cNvPicPr>
          <p:nvPr/>
        </p:nvPicPr>
        <p:blipFill rotWithShape="1">
          <a:blip r:embed="rId2"/>
          <a:srcRect l="74526" t="25592" r="3502" b="60998"/>
          <a:stretch/>
        </p:blipFill>
        <p:spPr>
          <a:xfrm>
            <a:off x="15875" y="1058442"/>
            <a:ext cx="3951215" cy="1361724"/>
          </a:xfrm>
          <a:prstGeom prst="rect">
            <a:avLst/>
          </a:prstGeom>
        </p:spPr>
      </p:pic>
      <p:pic>
        <p:nvPicPr>
          <p:cNvPr id="4" name="Immagine 3">
            <a:extLst>
              <a:ext uri="{FF2B5EF4-FFF2-40B4-BE49-F238E27FC236}">
                <a16:creationId xmlns:a16="http://schemas.microsoft.com/office/drawing/2014/main" id="{192DE1AE-03FC-4123-89EF-B30A9A2FB51D}"/>
              </a:ext>
            </a:extLst>
          </p:cNvPr>
          <p:cNvPicPr>
            <a:picLocks noChangeAspect="1"/>
          </p:cNvPicPr>
          <p:nvPr/>
        </p:nvPicPr>
        <p:blipFill rotWithShape="1">
          <a:blip r:embed="rId2"/>
          <a:srcRect l="76311" t="42935" r="821" b="41240"/>
          <a:stretch/>
        </p:blipFill>
        <p:spPr>
          <a:xfrm>
            <a:off x="4817005" y="1044029"/>
            <a:ext cx="4326995" cy="1690782"/>
          </a:xfrm>
          <a:prstGeom prst="rect">
            <a:avLst/>
          </a:prstGeom>
        </p:spPr>
      </p:pic>
      <p:pic>
        <p:nvPicPr>
          <p:cNvPr id="8" name="Immagine 7" descr="Immagine che contiene testo, mappa&#10;&#10;Descrizione generata automaticamente">
            <a:extLst>
              <a:ext uri="{FF2B5EF4-FFF2-40B4-BE49-F238E27FC236}">
                <a16:creationId xmlns:a16="http://schemas.microsoft.com/office/drawing/2014/main" id="{E0E59153-F250-4528-8CAB-3EDB9AF1E540}"/>
              </a:ext>
            </a:extLst>
          </p:cNvPr>
          <p:cNvPicPr>
            <a:picLocks noChangeAspect="1"/>
          </p:cNvPicPr>
          <p:nvPr/>
        </p:nvPicPr>
        <p:blipFill>
          <a:blip r:embed="rId3"/>
          <a:stretch>
            <a:fillRect/>
          </a:stretch>
        </p:blipFill>
        <p:spPr>
          <a:xfrm>
            <a:off x="398951" y="2585857"/>
            <a:ext cx="5153392" cy="3678435"/>
          </a:xfrm>
          <a:prstGeom prst="rect">
            <a:avLst/>
          </a:prstGeom>
        </p:spPr>
      </p:pic>
      <p:sp>
        <p:nvSpPr>
          <p:cNvPr id="9" name="CasellaDiTesto 8">
            <a:extLst>
              <a:ext uri="{FF2B5EF4-FFF2-40B4-BE49-F238E27FC236}">
                <a16:creationId xmlns:a16="http://schemas.microsoft.com/office/drawing/2014/main" id="{AC3C43F0-FCE6-480A-8691-289B7DBDBADB}"/>
              </a:ext>
            </a:extLst>
          </p:cNvPr>
          <p:cNvSpPr txBox="1"/>
          <p:nvPr/>
        </p:nvSpPr>
        <p:spPr>
          <a:xfrm>
            <a:off x="4188450" y="1631595"/>
            <a:ext cx="567833" cy="369332"/>
          </a:xfrm>
          <a:prstGeom prst="rect">
            <a:avLst/>
          </a:prstGeom>
          <a:noFill/>
        </p:spPr>
        <p:txBody>
          <a:bodyPr wrap="square" rtlCol="0">
            <a:spAutoFit/>
          </a:bodyPr>
          <a:lstStyle/>
          <a:p>
            <a:r>
              <a:rPr lang="it-IT" b="1" dirty="0">
                <a:latin typeface="Agency FB" panose="020B0503020202020204" pitchFamily="34" charset="0"/>
              </a:rPr>
              <a:t>VS</a:t>
            </a:r>
          </a:p>
        </p:txBody>
      </p:sp>
      <p:sp>
        <p:nvSpPr>
          <p:cNvPr id="16" name="CasellaDiTesto 15">
            <a:extLst>
              <a:ext uri="{FF2B5EF4-FFF2-40B4-BE49-F238E27FC236}">
                <a16:creationId xmlns:a16="http://schemas.microsoft.com/office/drawing/2014/main" id="{597DB9B4-C847-44BE-80E8-2FA9A2C39E49}"/>
              </a:ext>
            </a:extLst>
          </p:cNvPr>
          <p:cNvSpPr txBox="1"/>
          <p:nvPr/>
        </p:nvSpPr>
        <p:spPr>
          <a:xfrm>
            <a:off x="5584035" y="2978571"/>
            <a:ext cx="3467647" cy="369332"/>
          </a:xfrm>
          <a:prstGeom prst="rect">
            <a:avLst/>
          </a:prstGeom>
          <a:solidFill>
            <a:schemeClr val="bg1"/>
          </a:solidFill>
        </p:spPr>
        <p:txBody>
          <a:bodyPr wrap="square" rtlCol="0">
            <a:spAutoFit/>
          </a:bodyPr>
          <a:lstStyle/>
          <a:p>
            <a:pPr algn="ctr"/>
            <a:r>
              <a:rPr lang="it-IT" b="1" dirty="0" err="1">
                <a:latin typeface="Agency FB" panose="020B0503020202020204" pitchFamily="34" charset="0"/>
              </a:rPr>
              <a:t>Saparable</a:t>
            </a:r>
            <a:r>
              <a:rPr lang="it-IT" b="1" dirty="0">
                <a:latin typeface="Agency FB" panose="020B0503020202020204" pitchFamily="34" charset="0"/>
              </a:rPr>
              <a:t> </a:t>
            </a:r>
            <a:r>
              <a:rPr lang="it-IT" b="1" dirty="0" err="1">
                <a:latin typeface="Agency FB" panose="020B0503020202020204" pitchFamily="34" charset="0"/>
              </a:rPr>
              <a:t>Depthwise</a:t>
            </a:r>
            <a:r>
              <a:rPr lang="it-IT" b="1" dirty="0">
                <a:latin typeface="Agency FB" panose="020B0503020202020204" pitchFamily="34" charset="0"/>
              </a:rPr>
              <a:t> Convolution</a:t>
            </a:r>
          </a:p>
        </p:txBody>
      </p:sp>
      <p:sp>
        <p:nvSpPr>
          <p:cNvPr id="17" name="CasellaDiTesto 16">
            <a:extLst>
              <a:ext uri="{FF2B5EF4-FFF2-40B4-BE49-F238E27FC236}">
                <a16:creationId xmlns:a16="http://schemas.microsoft.com/office/drawing/2014/main" id="{C204F5BB-7BC4-4CE0-83C7-236B0B607B6D}"/>
              </a:ext>
            </a:extLst>
          </p:cNvPr>
          <p:cNvSpPr txBox="1"/>
          <p:nvPr/>
        </p:nvSpPr>
        <p:spPr>
          <a:xfrm>
            <a:off x="703040" y="1054015"/>
            <a:ext cx="3467647" cy="307777"/>
          </a:xfrm>
          <a:prstGeom prst="rect">
            <a:avLst/>
          </a:prstGeom>
          <a:solidFill>
            <a:schemeClr val="bg1"/>
          </a:solidFill>
        </p:spPr>
        <p:txBody>
          <a:bodyPr wrap="square" rtlCol="0">
            <a:spAutoFit/>
          </a:bodyPr>
          <a:lstStyle/>
          <a:p>
            <a:pPr algn="ctr"/>
            <a:r>
              <a:rPr lang="it-IT" sz="1400" b="1" dirty="0">
                <a:latin typeface="Agency FB" panose="020B0503020202020204" pitchFamily="34" charset="0"/>
              </a:rPr>
              <a:t>1 Filter </a:t>
            </a:r>
            <a:r>
              <a:rPr lang="it-IT" sz="1400" b="1" dirty="0" err="1">
                <a:latin typeface="Agency FB" panose="020B0503020202020204" pitchFamily="34" charset="0"/>
              </a:rPr>
              <a:t>Normal</a:t>
            </a:r>
            <a:r>
              <a:rPr lang="it-IT" sz="1400" b="1" dirty="0">
                <a:latin typeface="Agency FB" panose="020B0503020202020204" pitchFamily="34" charset="0"/>
              </a:rPr>
              <a:t> Convolution</a:t>
            </a:r>
          </a:p>
        </p:txBody>
      </p:sp>
      <p:sp>
        <p:nvSpPr>
          <p:cNvPr id="18" name="CasellaDiTesto 17">
            <a:extLst>
              <a:ext uri="{FF2B5EF4-FFF2-40B4-BE49-F238E27FC236}">
                <a16:creationId xmlns:a16="http://schemas.microsoft.com/office/drawing/2014/main" id="{99885D3E-D385-4CA1-A7E6-2345309E58A1}"/>
              </a:ext>
            </a:extLst>
          </p:cNvPr>
          <p:cNvSpPr txBox="1"/>
          <p:nvPr/>
        </p:nvSpPr>
        <p:spPr>
          <a:xfrm>
            <a:off x="4532812" y="1032028"/>
            <a:ext cx="4622571" cy="307777"/>
          </a:xfrm>
          <a:prstGeom prst="rect">
            <a:avLst/>
          </a:prstGeom>
          <a:solidFill>
            <a:schemeClr val="bg1"/>
          </a:solidFill>
        </p:spPr>
        <p:txBody>
          <a:bodyPr wrap="square" rtlCol="0">
            <a:spAutoFit/>
          </a:bodyPr>
          <a:lstStyle/>
          <a:p>
            <a:pPr algn="ctr"/>
            <a:r>
              <a:rPr lang="it-IT" sz="1400" b="1" dirty="0" err="1">
                <a:latin typeface="Agency FB" panose="020B0503020202020204" pitchFamily="34" charset="0"/>
              </a:rPr>
              <a:t>Depthwise</a:t>
            </a:r>
            <a:r>
              <a:rPr lang="it-IT" sz="1400" b="1" dirty="0">
                <a:latin typeface="Agency FB" panose="020B0503020202020204" pitchFamily="34" charset="0"/>
              </a:rPr>
              <a:t> Convolution = 1 K×K×1</a:t>
            </a:r>
            <a:r>
              <a:rPr lang="it-IT" sz="1400" dirty="0">
                <a:solidFill>
                  <a:srgbClr val="0000FF"/>
                </a:solidFill>
                <a:latin typeface="Agency FB" panose="020B0503020202020204" pitchFamily="34" charset="0"/>
              </a:rPr>
              <a:t> </a:t>
            </a:r>
            <a:r>
              <a:rPr lang="it-IT" sz="1400" b="1" dirty="0">
                <a:latin typeface="Agency FB" panose="020B0503020202020204" pitchFamily="34" charset="0"/>
              </a:rPr>
              <a:t>filter for </a:t>
            </a:r>
            <a:r>
              <a:rPr lang="it-IT" sz="1400" b="1" dirty="0" err="1">
                <a:latin typeface="Agency FB" panose="020B0503020202020204" pitchFamily="34" charset="0"/>
              </a:rPr>
              <a:t>each</a:t>
            </a:r>
            <a:r>
              <a:rPr lang="it-IT" sz="1400" b="1" dirty="0">
                <a:latin typeface="Agency FB" panose="020B0503020202020204" pitchFamily="34" charset="0"/>
              </a:rPr>
              <a:t> convolution</a:t>
            </a:r>
          </a:p>
        </p:txBody>
      </p:sp>
    </p:spTree>
    <p:extLst>
      <p:ext uri="{BB962C8B-B14F-4D97-AF65-F5344CB8AC3E}">
        <p14:creationId xmlns:p14="http://schemas.microsoft.com/office/powerpoint/2010/main" val="169463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75493" r="52000"/>
          <a:stretch/>
        </p:blipFill>
        <p:spPr>
          <a:xfrm>
            <a:off x="646722" y="1047495"/>
            <a:ext cx="7850556" cy="2263302"/>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Large</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783946" y="6396334"/>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8</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1"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295261" t="-96800" r="-295261"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8558" t="-96800" r="-1923"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BC2A3B50-7522-48D5-A3AC-6E88C6CC1CDB}"/>
              </a:ext>
            </a:extLst>
          </p:cNvPr>
          <p:cNvSpPr/>
          <p:nvPr/>
        </p:nvSpPr>
        <p:spPr>
          <a:xfrm>
            <a:off x="164468" y="3310797"/>
            <a:ext cx="1472565"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2592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38317" r="54557" b="36513"/>
          <a:stretch/>
        </p:blipFill>
        <p:spPr>
          <a:xfrm>
            <a:off x="753664" y="1016001"/>
            <a:ext cx="7366794" cy="2304167"/>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Medium</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58250" y="6408477"/>
            <a:ext cx="285750"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9</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6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66667" t="-96800" r="-316667"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96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4D09662B-7B9E-4BFF-9D16-0A5242754BD0}"/>
              </a:ext>
            </a:extLst>
          </p:cNvPr>
          <p:cNvSpPr/>
          <p:nvPr/>
        </p:nvSpPr>
        <p:spPr>
          <a:xfrm>
            <a:off x="15876" y="3323098"/>
            <a:ext cx="1610628"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85508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4987" r="54557" b="69843"/>
          <a:stretch/>
        </p:blipFill>
        <p:spPr>
          <a:xfrm>
            <a:off x="734280" y="1028296"/>
            <a:ext cx="7675439" cy="2400704"/>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Small</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05168" y="6383821"/>
            <a:ext cx="551465"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10</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6200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23762" t="-104800" r="-297525"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104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FCF10F45-5BAB-4167-B4F7-1A99E6306427}"/>
              </a:ext>
            </a:extLst>
          </p:cNvPr>
          <p:cNvSpPr/>
          <p:nvPr/>
        </p:nvSpPr>
        <p:spPr>
          <a:xfrm>
            <a:off x="75502" y="3323097"/>
            <a:ext cx="1551002" cy="157607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26206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r>
                            <a:rPr lang="it-IT" i="1" dirty="0"/>
                            <a:t>DSConv L 80 Mels</a:t>
                          </a:r>
                        </a:p>
                        <a:p>
                          <a:pPr algn="ctr"/>
                          <a:r>
                            <a:rPr lang="it-IT" i="1" dirty="0"/>
                            <a:t>+</a:t>
                          </a:r>
                        </a:p>
                        <a:p>
                          <a:pPr algn="ctr"/>
                          <a:r>
                            <a:rPr lang="it-IT" i="1" dirty="0" err="1"/>
                            <a:t>DSConv</a:t>
                          </a:r>
                          <a:r>
                            <a:rPr lang="it-IT" i="1" dirty="0"/>
                            <a:t> L 40 MFCC</a:t>
                          </a:r>
                        </a:p>
                        <a:p>
                          <a:pPr algn="ctr"/>
                          <a:r>
                            <a:rPr lang="it-IT" i="1" dirty="0"/>
                            <a:t>+</a:t>
                          </a:r>
                        </a:p>
                        <a:p>
                          <a:pPr algn="ctr"/>
                          <a:r>
                            <a:rPr lang="it-IT" i="1" dirty="0" err="1"/>
                            <a:t>DSConv</a:t>
                          </a:r>
                          <a:r>
                            <a:rPr lang="it-IT" i="1" dirty="0"/>
                            <a:t> L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L 40 MFCC</a:t>
                          </a:r>
                        </a:p>
                        <a:p>
                          <a:pPr algn="ctr"/>
                          <a:r>
                            <a:rPr lang="it-IT" i="1" dirty="0"/>
                            <a:t>+</a:t>
                          </a:r>
                        </a:p>
                        <a:p>
                          <a:pPr algn="ctr"/>
                          <a:r>
                            <a:rPr lang="it-IT" i="1" dirty="0" err="1"/>
                            <a:t>DSConv</a:t>
                          </a:r>
                          <a:r>
                            <a:rPr lang="it-IT" i="1" dirty="0"/>
                            <a:t> M 80 Mels</a:t>
                          </a:r>
                        </a:p>
                        <a:p>
                          <a:pPr algn="ctr"/>
                          <a:r>
                            <a:rPr lang="it-IT" i="1" dirty="0"/>
                            <a:t>+</a:t>
                          </a:r>
                        </a:p>
                        <a:p>
                          <a:pPr algn="ctr"/>
                          <a:r>
                            <a:rPr lang="it-IT" i="1" dirty="0" err="1"/>
                            <a:t>DSConv</a:t>
                          </a:r>
                          <a:r>
                            <a:rPr lang="it-IT" i="1" dirty="0"/>
                            <a:t> M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463040">
                    <a:tc vMerge="1">
                      <a:txBody>
                        <a:bodyPr/>
                        <a:lstStyle/>
                        <a:p>
                          <a:endParaRPr lang="it-IT" dirty="0"/>
                        </a:p>
                      </a:txBody>
                      <a:tcPr/>
                    </a:tc>
                    <a:tc>
                      <a:txBody>
                        <a:bodyPr/>
                        <a:lstStyle/>
                        <a:p>
                          <a:endParaRPr lang="it-IT"/>
                        </a:p>
                      </a:txBody>
                      <a:tcPr anchor="ctr">
                        <a:blipFill>
                          <a:blip r:embed="rId2"/>
                          <a:stretch>
                            <a:fillRect l="-66667" t="-96667" r="-181295" b="-116250"/>
                          </a:stretch>
                        </a:blipFill>
                      </a:tcPr>
                    </a:tc>
                    <a:tc>
                      <a:txBody>
                        <a:bodyPr/>
                        <a:lstStyle/>
                        <a:p>
                          <a:endParaRPr lang="it-IT"/>
                        </a:p>
                      </a:txBody>
                      <a:tcPr anchor="ctr">
                        <a:blipFill>
                          <a:blip r:embed="rId2"/>
                          <a:stretch>
                            <a:fillRect l="-176845" t="-96667" r="-92366" b="-116250"/>
                          </a:stretch>
                        </a:blipFill>
                      </a:tcP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3E999ED5-FAAA-409B-89F1-7B2DB7389CEC}"/>
              </a:ext>
            </a:extLst>
          </p:cNvPr>
          <p:cNvSpPr/>
          <p:nvPr/>
        </p:nvSpPr>
        <p:spPr>
          <a:xfrm>
            <a:off x="18398" y="1760078"/>
            <a:ext cx="1811171" cy="28470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56697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lnSpc>
                              <a:spcPct val="107000"/>
                            </a:lnSpc>
                          </a:pPr>
                          <a:r>
                            <a:rPr lang="en-US" sz="1800" i="1" dirty="0" err="1">
                              <a:effectLst/>
                            </a:rPr>
                            <a:t>DSConv</a:t>
                          </a:r>
                          <a:r>
                            <a:rPr lang="en-US" sz="1800" i="1" dirty="0">
                              <a:effectLst/>
                            </a:rPr>
                            <a:t> L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 </a:t>
                          </a:r>
                          <a14:m>
                            <m:oMath xmlns:m="http://schemas.openxmlformats.org/officeDocument/2006/math">
                              <m:r>
                                <a:rPr lang="it-IT" sz="1800" i="1" smtClean="0">
                                  <a:latin typeface="Cambria Math" panose="02040503050406030204" pitchFamily="18" charset="0"/>
                                </a:rPr>
                                <m:t>𝛥</m:t>
                              </m:r>
                            </m:oMath>
                          </a14:m>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544257">
                    <a:tc vMerge="1">
                      <a:txBody>
                        <a:bodyPr/>
                        <a:lstStyle/>
                        <a:p>
                          <a:endParaRPr lang="it-IT" dirty="0"/>
                        </a:p>
                      </a:txBody>
                      <a:tcPr/>
                    </a:tc>
                    <a:tc>
                      <a:txBody>
                        <a:bodyPr/>
                        <a:lstStyle/>
                        <a:p>
                          <a:endParaRPr lang="it-IT"/>
                        </a:p>
                      </a:txBody>
                      <a:tcPr anchor="ctr">
                        <a:blipFill>
                          <a:blip r:embed="rId2"/>
                          <a:stretch>
                            <a:fillRect l="-66667" t="-91339" r="-181295" b="-109449"/>
                          </a:stretch>
                        </a:blipFill>
                      </a:tcP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26934F3F-9B6B-484B-9475-9F592C12E139}"/>
              </a:ext>
            </a:extLst>
          </p:cNvPr>
          <p:cNvSpPr/>
          <p:nvPr/>
        </p:nvSpPr>
        <p:spPr>
          <a:xfrm>
            <a:off x="26018" y="1699272"/>
            <a:ext cx="1795162" cy="29870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75306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5792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800" b="1" dirty="0">
                <a:solidFill>
                  <a:srgbClr val="FFFFFF"/>
                </a:solidFill>
                <a:latin typeface="Tw Cen MT" panose="020B0602020104020603" pitchFamily="34" charset="0"/>
              </a:rPr>
              <a:t>Performances</a:t>
            </a:r>
            <a:r>
              <a:rPr lang="en-US" altLang="it-IT" sz="48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DSConvSmall</a:t>
            </a:r>
            <a:r>
              <a:rPr lang="en-US" altLang="it-IT" sz="2200" dirty="0">
                <a:solidFill>
                  <a:srgbClr val="000000"/>
                </a:solidFill>
                <a:latin typeface="Garamond" panose="02020404030301010803" pitchFamily="18" charset="0"/>
              </a:rPr>
              <a:t> + 40MFCC</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1863742424"/>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162K</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96.8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2,624,790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131.01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l"/>
                      <a:r>
                        <a:rPr lang="en-US" sz="2000" dirty="0">
                          <a:effectLst/>
                        </a:rPr>
                        <a:t>Our Ensemble Medium</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96.4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1,303,726</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122.04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a:effectLst/>
                        </a:rPr>
                        <a:t>Our </a:t>
                      </a:r>
                      <a:r>
                        <a:rPr lang="en-US" sz="2000" dirty="0" err="1">
                          <a:effectLst/>
                        </a:rPr>
                        <a:t>DSConvLarge</a:t>
                      </a:r>
                      <a:r>
                        <a:rPr lang="en-US" sz="2000" dirty="0">
                          <a:effectLst/>
                        </a:rPr>
                        <a:t> + 80Mels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96.0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874,930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41,44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l"/>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691,463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106.09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l"/>
                      <a:r>
                        <a:rPr lang="en-US" sz="2000">
                          <a:effectLst/>
                        </a:rPr>
                        <a:t>Our DSConvMedium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262,998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38,23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l"/>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257,018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28,71</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l"/>
                      <a:r>
                        <a:rPr lang="en-US" sz="2000" b="1" dirty="0">
                          <a:effectLst/>
                        </a:rPr>
                        <a:t>Our </a:t>
                      </a:r>
                      <a:r>
                        <a:rPr lang="en-US" sz="2000" b="1" dirty="0" err="1">
                          <a:effectLst/>
                        </a:rPr>
                        <a:t>DSConvSmall</a:t>
                      </a:r>
                      <a:r>
                        <a:rPr lang="en-US" sz="2000" b="1" dirty="0">
                          <a:effectLst/>
                        </a:rPr>
                        <a:t> + 40MFCC</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92,9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127,818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38,23</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80270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Outline</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3112583"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582115"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8241"/>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Problem</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Solution with AI</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What we tried</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Performance comparisons vs. other papers</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Conclusions</a:t>
            </a:r>
          </a:p>
        </p:txBody>
      </p:sp>
    </p:spTree>
    <p:extLst>
      <p:ext uri="{BB962C8B-B14F-4D97-AF65-F5344CB8AC3E}">
        <p14:creationId xmlns:p14="http://schemas.microsoft.com/office/powerpoint/2010/main" val="420761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45709"/>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it-IT"/>
            </a:defPPr>
            <a:lvl1pPr eaLnBrk="0" hangingPunct="0">
              <a:defRPr sz="4800" b="1">
                <a:solidFill>
                  <a:srgbClr val="FFFFFF"/>
                </a:solidFill>
                <a:latin typeface="Tw Cen MT" panose="020B0602020104020603" pitchFamily="34" charset="0"/>
              </a:defRPr>
            </a:lvl1pPr>
            <a:lvl2pPr marL="742950" indent="-285750" eaLnBrk="0" hangingPunct="0">
              <a:defRPr sz="2400"/>
            </a:lvl2pPr>
            <a:lvl3pPr marL="1143000" indent="-228600" eaLnBrk="0" hangingPunct="0">
              <a:defRPr sz="2400"/>
            </a:lvl3pPr>
            <a:lvl4pPr marL="1600200" indent="-228600" eaLnBrk="0" hangingPunct="0">
              <a:defRPr sz="2400"/>
            </a:lvl4pPr>
            <a:lvl5pPr marL="2057400" indent="-228600" eaLnBrk="0" hangingPunct="0">
              <a:defRPr sz="2400"/>
            </a:lvl5pPr>
            <a:lvl6pPr marL="2514600" indent="-228600" defTabSz="457200" eaLnBrk="0" fontAlgn="base" hangingPunct="0">
              <a:spcBef>
                <a:spcPct val="0"/>
              </a:spcBef>
              <a:spcAft>
                <a:spcPct val="0"/>
              </a:spcAft>
              <a:defRPr sz="2400"/>
            </a:lvl6pPr>
            <a:lvl7pPr marL="2971800" indent="-228600" defTabSz="457200" eaLnBrk="0" fontAlgn="base" hangingPunct="0">
              <a:spcBef>
                <a:spcPct val="0"/>
              </a:spcBef>
              <a:spcAft>
                <a:spcPct val="0"/>
              </a:spcAft>
              <a:defRPr sz="2400"/>
            </a:lvl7pPr>
            <a:lvl8pPr marL="3429000" indent="-228600" defTabSz="457200" eaLnBrk="0" fontAlgn="base" hangingPunct="0">
              <a:spcBef>
                <a:spcPct val="0"/>
              </a:spcBef>
              <a:spcAft>
                <a:spcPct val="0"/>
              </a:spcAft>
              <a:defRPr sz="2400"/>
            </a:lvl8pPr>
            <a:lvl9pPr marL="3886200" indent="-228600" defTabSz="457200" eaLnBrk="0" fontAlgn="base" hangingPunct="0">
              <a:spcBef>
                <a:spcPct val="0"/>
              </a:spcBef>
              <a:spcAft>
                <a:spcPct val="0"/>
              </a:spcAft>
              <a:defRPr sz="2400"/>
            </a:lvl9pPr>
          </a:lstStyle>
          <a:p>
            <a:r>
              <a:rPr lang="en-US" altLang="it-IT" dirty="0"/>
              <a:t>Performances</a:t>
            </a:r>
            <a:r>
              <a:rPr lang="en-US" altLang="it-IT" b="0" dirty="0"/>
              <a:t>:</a:t>
            </a:r>
            <a:r>
              <a:rPr lang="en-US" altLang="it-IT" dirty="0"/>
              <a:t> </a:t>
            </a:r>
            <a:r>
              <a:rPr lang="en-US" altLang="it-IT" b="0" dirty="0"/>
              <a:t>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1DCNN on raw data</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78424723"/>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162K</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just"/>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95.2</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2,498,019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125.9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just"/>
                      <a:r>
                        <a:rPr lang="en-US" sz="2000">
                          <a:effectLst/>
                        </a:rPr>
                        <a:t>Our Ensemble Medium</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95.0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1,970,227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114.21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just"/>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94.2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1,379,431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109.03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just"/>
                      <a:r>
                        <a:rPr lang="en-US" sz="2000">
                          <a:effectLst/>
                        </a:rPr>
                        <a:t>Our DSConvLarge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738,321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39.66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just"/>
                      <a:r>
                        <a:rPr lang="en-US" sz="2000">
                          <a:effectLst/>
                        </a:rPr>
                        <a:t>Our DSConvMedium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832,673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39,72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just"/>
                      <a:r>
                        <a:rPr lang="en-US" sz="2000">
                          <a:effectLst/>
                        </a:rPr>
                        <a:t>Our DSConvSmall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90,0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604,757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37,97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just"/>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89,1</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257,733</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28,25</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8" name="Rettangolo 7">
            <a:extLst>
              <a:ext uri="{FF2B5EF4-FFF2-40B4-BE49-F238E27FC236}">
                <a16:creationId xmlns:a16="http://schemas.microsoft.com/office/drawing/2014/main" id="{38734081-DF74-4920-B4DE-F5DE2538D5F8}"/>
              </a:ext>
            </a:extLst>
          </p:cNvPr>
          <p:cNvSpPr/>
          <p:nvPr/>
        </p:nvSpPr>
        <p:spPr>
          <a:xfrm>
            <a:off x="69850" y="1062403"/>
            <a:ext cx="3775076"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49724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Conclusions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53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3350" y="1315916"/>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FF"/>
                </a:solidFill>
                <a:latin typeface="Garamond" panose="02020404030301010803" pitchFamily="18" charset="0"/>
              </a:rPr>
              <a:t>Conclusions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Tests: our models are </a:t>
            </a:r>
            <a:r>
              <a:rPr lang="en-US" altLang="it-IT" sz="2200" b="1" dirty="0">
                <a:solidFill>
                  <a:srgbClr val="000000"/>
                </a:solidFill>
                <a:latin typeface="Garamond" panose="02020404030301010803" pitchFamily="18" charset="0"/>
              </a:rPr>
              <a:t>very good at classifying keywords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did not beat the state-of-the-art models;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found that the number of convolutional layers played a key role in detecting high-level concepts;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difference between 80 </a:t>
            </a:r>
            <a:r>
              <a:rPr lang="en-US" altLang="it-IT" sz="2200" dirty="0" err="1">
                <a:solidFill>
                  <a:srgbClr val="000000"/>
                </a:solidFill>
                <a:latin typeface="Garamond" panose="02020404030301010803" pitchFamily="18" charset="0"/>
              </a:rPr>
              <a:t>Mels</a:t>
            </a:r>
            <a:r>
              <a:rPr lang="en-US" altLang="it-IT" sz="2200" dirty="0">
                <a:solidFill>
                  <a:srgbClr val="000000"/>
                </a:solidFill>
                <a:latin typeface="Garamond" panose="02020404030301010803" pitchFamily="18" charset="0"/>
              </a:rPr>
              <a:t> or 40 MFCCs;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Different model sizes in order to fit different devices.</a:t>
            </a:r>
          </a:p>
          <a:p>
            <a:pPr algn="just" eaLnBrk="1" hangingPunct="1">
              <a:spcBef>
                <a:spcPct val="20000"/>
              </a:spcBef>
            </a:pPr>
            <a:r>
              <a:rPr lang="en-US" altLang="it-IT" sz="2200" b="1" dirty="0">
                <a:latin typeface="Garamond" panose="02020404030301010803" pitchFamily="18" charset="0"/>
              </a:rPr>
              <a:t>Future Work</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Try different hyperparameters during training;</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Change the </a:t>
            </a:r>
            <a:r>
              <a:rPr lang="en-US" altLang="it-IT" sz="2200" b="1" dirty="0">
                <a:solidFill>
                  <a:srgbClr val="000000"/>
                </a:solidFill>
                <a:latin typeface="Garamond" panose="02020404030301010803" pitchFamily="18" charset="0"/>
              </a:rPr>
              <a:t>structure</a:t>
            </a:r>
            <a:r>
              <a:rPr lang="en-US" altLang="it-IT" sz="2200" dirty="0">
                <a:solidFill>
                  <a:srgbClr val="000000"/>
                </a:solidFill>
                <a:latin typeface="Garamond" panose="02020404030301010803" pitchFamily="18" charset="0"/>
              </a:rPr>
              <a:t> of the </a:t>
            </a:r>
            <a:r>
              <a:rPr lang="en-US" altLang="it-IT" sz="2200" b="1" dirty="0">
                <a:solidFill>
                  <a:srgbClr val="000000"/>
                </a:solidFill>
                <a:latin typeface="Garamond" panose="02020404030301010803" pitchFamily="18" charset="0"/>
              </a:rPr>
              <a:t>network</a:t>
            </a:r>
            <a:r>
              <a:rPr lang="en-US" altLang="it-IT" sz="2200" dirty="0">
                <a:solidFill>
                  <a:srgbClr val="000000"/>
                </a:solidFill>
                <a:latin typeface="Garamond" panose="02020404030301010803" pitchFamily="18" charset="0"/>
              </a:rPr>
              <a:t> using:</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SincConv</a:t>
            </a:r>
            <a:r>
              <a:rPr lang="en-US" altLang="it-IT" sz="2000" dirty="0">
                <a:solidFill>
                  <a:srgbClr val="000000"/>
                </a:solidFill>
                <a:latin typeface="Garamond" panose="02020404030301010803" pitchFamily="18" charset="0"/>
              </a:rPr>
              <a:t>;</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GDSConv</a:t>
            </a:r>
            <a:r>
              <a:rPr lang="en-US" altLang="it-IT" sz="2000" dirty="0">
                <a:solidFill>
                  <a:srgbClr val="000000"/>
                </a:solidFill>
                <a:latin typeface="Garamond" panose="02020404030301010803" pitchFamily="18" charset="0"/>
              </a:rPr>
              <a:t>.</a:t>
            </a:r>
          </a:p>
        </p:txBody>
      </p:sp>
    </p:spTree>
    <p:extLst>
      <p:ext uri="{BB962C8B-B14F-4D97-AF65-F5344CB8AC3E}">
        <p14:creationId xmlns:p14="http://schemas.microsoft.com/office/powerpoint/2010/main" val="4273023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1) Literature</a:t>
            </a:r>
            <a:r>
              <a:rPr lang="en-US" altLang="it-IT" sz="2200" dirty="0">
                <a:solidFill>
                  <a:srgbClr val="000000"/>
                </a:solidFill>
                <a:latin typeface="Garamond" panose="02020404030301010803" pitchFamily="18" charset="0"/>
              </a:rPr>
              <a:t> from: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Teacher’s material</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ArchiveX</a:t>
            </a: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paperswithcode.com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Reddit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GitHub</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 references</a:t>
            </a:r>
          </a:p>
          <a:p>
            <a:pPr eaLnBrk="1" hangingPunct="1">
              <a:spcBef>
                <a:spcPct val="20000"/>
              </a:spcBef>
            </a:pPr>
            <a:endParaRPr lang="en-US" altLang="it-IT" sz="2200" b="1"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2) For each paper</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What we find useful for our problem?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Which references we want to follow?</a:t>
            </a:r>
          </a:p>
          <a:p>
            <a:pPr eaLnBrk="1" hangingPunct="1">
              <a:spcBef>
                <a:spcPct val="20000"/>
              </a:spcBef>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cxnSp>
        <p:nvCxnSpPr>
          <p:cNvPr id="27" name="Connettore diritto 26">
            <a:extLst>
              <a:ext uri="{FF2B5EF4-FFF2-40B4-BE49-F238E27FC236}">
                <a16:creationId xmlns:a16="http://schemas.microsoft.com/office/drawing/2014/main" id="{B0F260F5-F52D-4DD0-8890-EF9D873C4802}"/>
              </a:ext>
            </a:extLst>
          </p:cNvPr>
          <p:cNvCxnSpPr>
            <a:cxnSpLocks/>
          </p:cNvCxnSpPr>
          <p:nvPr/>
        </p:nvCxnSpPr>
        <p:spPr>
          <a:xfrm flipV="1">
            <a:off x="5080000" y="3814619"/>
            <a:ext cx="0" cy="1625599"/>
          </a:xfrm>
          <a:prstGeom prst="line">
            <a:avLst/>
          </a:prstGeom>
          <a:ln w="57150"/>
        </p:spPr>
        <p:style>
          <a:lnRef idx="2">
            <a:schemeClr val="dk1"/>
          </a:lnRef>
          <a:fillRef idx="0">
            <a:schemeClr val="dk1"/>
          </a:fillRef>
          <a:effectRef idx="1">
            <a:schemeClr val="dk1"/>
          </a:effectRef>
          <a:fontRef idx="minor">
            <a:schemeClr val="tx1"/>
          </a:fontRef>
        </p:style>
      </p:cxnSp>
      <p:cxnSp>
        <p:nvCxnSpPr>
          <p:cNvPr id="29" name="Connettore diritto 28">
            <a:extLst>
              <a:ext uri="{FF2B5EF4-FFF2-40B4-BE49-F238E27FC236}">
                <a16:creationId xmlns:a16="http://schemas.microsoft.com/office/drawing/2014/main" id="{FCF7879F-803F-475D-872E-F3543533547B}"/>
              </a:ext>
            </a:extLst>
          </p:cNvPr>
          <p:cNvCxnSpPr/>
          <p:nvPr/>
        </p:nvCxnSpPr>
        <p:spPr>
          <a:xfrm flipH="1">
            <a:off x="4645891" y="5440218"/>
            <a:ext cx="434109"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31" name="Connettore 2 30">
            <a:extLst>
              <a:ext uri="{FF2B5EF4-FFF2-40B4-BE49-F238E27FC236}">
                <a16:creationId xmlns:a16="http://schemas.microsoft.com/office/drawing/2014/main" id="{391DB72E-687B-4D0B-B74B-65C80262BE50}"/>
              </a:ext>
            </a:extLst>
          </p:cNvPr>
          <p:cNvCxnSpPr>
            <a:cxnSpLocks/>
          </p:cNvCxnSpPr>
          <p:nvPr/>
        </p:nvCxnSpPr>
        <p:spPr>
          <a:xfrm flipH="1">
            <a:off x="2514519" y="3814618"/>
            <a:ext cx="256548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8" name="Connettore 2 37">
            <a:extLst>
              <a:ext uri="{FF2B5EF4-FFF2-40B4-BE49-F238E27FC236}">
                <a16:creationId xmlns:a16="http://schemas.microsoft.com/office/drawing/2014/main" id="{CEE1484F-3EA3-43CF-BCBC-9194988DDF2D}"/>
              </a:ext>
            </a:extLst>
          </p:cNvPr>
          <p:cNvCxnSpPr>
            <a:cxnSpLocks/>
          </p:cNvCxnSpPr>
          <p:nvPr/>
        </p:nvCxnSpPr>
        <p:spPr>
          <a:xfrm>
            <a:off x="4729018" y="5006109"/>
            <a:ext cx="119149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0" name="Scorrimento verticale 39">
            <a:extLst>
              <a:ext uri="{FF2B5EF4-FFF2-40B4-BE49-F238E27FC236}">
                <a16:creationId xmlns:a16="http://schemas.microsoft.com/office/drawing/2014/main" id="{2411E49C-415B-4F75-BFA0-7BFC2C1BD8C4}"/>
              </a:ext>
            </a:extLst>
          </p:cNvPr>
          <p:cNvSpPr/>
          <p:nvPr/>
        </p:nvSpPr>
        <p:spPr>
          <a:xfrm>
            <a:off x="5717309" y="3680460"/>
            <a:ext cx="2096655" cy="2574621"/>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it-IT" dirty="0"/>
              <a:t>1D CNN</a:t>
            </a:r>
          </a:p>
          <a:p>
            <a:pPr marL="285750" indent="-285750">
              <a:buFont typeface="Arial" panose="020B0604020202020204" pitchFamily="34" charset="0"/>
              <a:buChar char="•"/>
            </a:pPr>
            <a:r>
              <a:rPr lang="it-IT" dirty="0" err="1"/>
              <a:t>Attention</a:t>
            </a:r>
            <a:endParaRPr lang="it-IT" dirty="0"/>
          </a:p>
          <a:p>
            <a:pPr marL="285750" indent="-285750">
              <a:buFont typeface="Arial" panose="020B0604020202020204" pitchFamily="34" charset="0"/>
              <a:buChar char="•"/>
            </a:pPr>
            <a:r>
              <a:rPr lang="it-IT" dirty="0"/>
              <a:t>40 MFCC</a:t>
            </a:r>
          </a:p>
          <a:p>
            <a:pPr marL="285750" indent="-285750">
              <a:buFont typeface="Arial" panose="020B0604020202020204" pitchFamily="34" charset="0"/>
              <a:buChar char="•"/>
            </a:pPr>
            <a:r>
              <a:rPr lang="it-IT" dirty="0" err="1"/>
              <a:t>DSConv</a:t>
            </a:r>
            <a:endParaRPr lang="it-IT" dirty="0"/>
          </a:p>
          <a:p>
            <a:pPr marL="285750" indent="-285750">
              <a:buFont typeface="Arial" panose="020B0604020202020204" pitchFamily="34" charset="0"/>
              <a:buChar char="•"/>
            </a:pPr>
            <a:r>
              <a:rPr lang="it-IT" dirty="0"/>
              <a:t>…</a:t>
            </a:r>
          </a:p>
          <a:p>
            <a:pPr marL="285750" indent="-285750">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3863927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3"/>
            <a:ext cx="8599487" cy="48889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3) Try to mix</a:t>
            </a:r>
            <a:r>
              <a:rPr lang="en-US" altLang="it-IT" sz="2200" dirty="0">
                <a:solidFill>
                  <a:srgbClr val="000000"/>
                </a:solidFill>
                <a:latin typeface="Garamond" panose="02020404030301010803" pitchFamily="18" charset="0"/>
              </a:rPr>
              <a:t> from things written down</a:t>
            </a:r>
          </a:p>
          <a:p>
            <a:pPr eaLnBrk="1" hangingPunct="1">
              <a:spcBef>
                <a:spcPct val="20000"/>
              </a:spcBef>
            </a:pPr>
            <a:r>
              <a:rPr lang="en-US" altLang="it-IT" sz="2200" dirty="0">
                <a:solidFill>
                  <a:srgbClr val="000000"/>
                </a:solidFill>
                <a:latin typeface="Garamond" panose="02020404030301010803" pitchFamily="18" charset="0"/>
              </a:rPr>
              <a:t>Example: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X says that MFCC are good for human voice …</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Y says that </a:t>
            </a: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are faster than normal CNN …</a:t>
            </a:r>
          </a:p>
          <a:p>
            <a:pPr eaLnBrk="1" hangingPunct="1">
              <a:spcBef>
                <a:spcPct val="20000"/>
              </a:spcBef>
            </a:pPr>
            <a:r>
              <a:rPr lang="en-US" altLang="it-IT" sz="2200" dirty="0">
                <a:solidFill>
                  <a:srgbClr val="000000"/>
                </a:solidFill>
                <a:latin typeface="Garamond" panose="02020404030301010803" pitchFamily="18" charset="0"/>
              </a:rPr>
              <a:t>Mixing X and Y will work?</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4 ) Debugging</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Bias vs Variance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Error Analysis: look at the misclassified examples</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Why didn’t work? When explaining we discovered other things to try</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dirty="0">
                <a:solidFill>
                  <a:srgbClr val="000000"/>
                </a:solidFill>
                <a:latin typeface="Garamond" panose="02020404030301010803" pitchFamily="18" charset="0"/>
              </a:rPr>
              <a:t> </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1026" name="Picture 2" descr="Two puzzle pieces | Free Icon">
            <a:extLst>
              <a:ext uri="{FF2B5EF4-FFF2-40B4-BE49-F238E27FC236}">
                <a16:creationId xmlns:a16="http://schemas.microsoft.com/office/drawing/2014/main" id="{7C088BFB-4250-4ADF-BD18-838E0EC7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39" b="28094"/>
          <a:stretch/>
        </p:blipFill>
        <p:spPr bwMode="auto">
          <a:xfrm>
            <a:off x="3747735" y="3253509"/>
            <a:ext cx="2982118" cy="136482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E4AAD0F5-CE75-4940-A8D0-D90C44671B15}"/>
              </a:ext>
            </a:extLst>
          </p:cNvPr>
          <p:cNvSpPr txBox="1"/>
          <p:nvPr/>
        </p:nvSpPr>
        <p:spPr>
          <a:xfrm>
            <a:off x="4108449" y="2979102"/>
            <a:ext cx="1202459" cy="369332"/>
          </a:xfrm>
          <a:prstGeom prst="rect">
            <a:avLst/>
          </a:prstGeom>
          <a:noFill/>
        </p:spPr>
        <p:txBody>
          <a:bodyPr wrap="square" rtlCol="0">
            <a:spAutoFit/>
          </a:bodyPr>
          <a:lstStyle/>
          <a:p>
            <a:r>
              <a:rPr lang="it-IT" dirty="0"/>
              <a:t>40 MFCC</a:t>
            </a:r>
          </a:p>
        </p:txBody>
      </p:sp>
      <p:sp>
        <p:nvSpPr>
          <p:cNvPr id="16" name="CasellaDiTesto 15">
            <a:extLst>
              <a:ext uri="{FF2B5EF4-FFF2-40B4-BE49-F238E27FC236}">
                <a16:creationId xmlns:a16="http://schemas.microsoft.com/office/drawing/2014/main" id="{74F5B66A-2790-4DD8-939A-9B33FD2EE055}"/>
              </a:ext>
            </a:extLst>
          </p:cNvPr>
          <p:cNvSpPr txBox="1"/>
          <p:nvPr/>
        </p:nvSpPr>
        <p:spPr>
          <a:xfrm>
            <a:off x="5286090" y="2985997"/>
            <a:ext cx="1468582" cy="369332"/>
          </a:xfrm>
          <a:prstGeom prst="rect">
            <a:avLst/>
          </a:prstGeom>
          <a:noFill/>
        </p:spPr>
        <p:txBody>
          <a:bodyPr wrap="square" rtlCol="0">
            <a:spAutoFit/>
          </a:bodyPr>
          <a:lstStyle/>
          <a:p>
            <a:r>
              <a:rPr lang="it-IT" dirty="0" err="1"/>
              <a:t>DSConv</a:t>
            </a:r>
            <a:endParaRPr lang="it-IT" dirty="0"/>
          </a:p>
        </p:txBody>
      </p:sp>
    </p:spTree>
    <p:extLst>
      <p:ext uri="{BB962C8B-B14F-4D97-AF65-F5344CB8AC3E}">
        <p14:creationId xmlns:p14="http://schemas.microsoft.com/office/powerpoint/2010/main" val="315289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- 1</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582115"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095375"/>
            <a:ext cx="8192950" cy="532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b="1" dirty="0">
                <a:solidFill>
                  <a:srgbClr val="000000"/>
                </a:solidFill>
                <a:latin typeface="Garamond" panose="02020404030301010803" pitchFamily="18" charset="0"/>
              </a:rPr>
              <a:t>Definition: </a:t>
            </a:r>
            <a:r>
              <a:rPr lang="en-US" altLang="it-IT" dirty="0">
                <a:solidFill>
                  <a:srgbClr val="000000"/>
                </a:solidFill>
                <a:latin typeface="Garamond" panose="02020404030301010803" pitchFamily="18" charset="0"/>
              </a:rPr>
              <a:t>Fake news is false or misleading information presented as news. It often has the aim of damaging the reputation of a person or entity, or making money through advertising revenue.</a:t>
            </a:r>
          </a:p>
          <a:p>
            <a:pPr algn="just" eaLnBrk="1" hangingPunct="1">
              <a:spcBef>
                <a:spcPct val="20000"/>
              </a:spcBef>
            </a:pPr>
            <a:r>
              <a:rPr lang="en-US" altLang="it-IT" b="1" dirty="0">
                <a:solidFill>
                  <a:srgbClr val="000000"/>
                </a:solidFill>
                <a:latin typeface="Garamond" panose="02020404030301010803" pitchFamily="18" charset="0"/>
              </a:rPr>
              <a:t>Deep Psychological base: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“Most of the decisions that people take are not made with logic, but are made with emotions. Then the logic is used to justify the irrational choice that the individual has made.”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Fake news leverage emotions to manipulate people beliefs.</a:t>
            </a:r>
          </a:p>
          <a:p>
            <a:pPr algn="just" eaLnBrk="1" hangingPunct="1">
              <a:spcBef>
                <a:spcPct val="20000"/>
              </a:spcBef>
            </a:pPr>
            <a:r>
              <a:rPr lang="en-US" altLang="it-IT" b="1" dirty="0">
                <a:solidFill>
                  <a:srgbClr val="000000"/>
                </a:solidFill>
                <a:latin typeface="Garamond" panose="02020404030301010803" pitchFamily="18" charset="0"/>
              </a:rPr>
              <a:t>It’s not a recent year's phenomenon:</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There are proof that they are being broadly used especially in politics at least since elections of Cicerone in 64 </a:t>
            </a:r>
            <a:r>
              <a:rPr lang="en-US" altLang="it-IT" dirty="0" err="1">
                <a:solidFill>
                  <a:srgbClr val="000000"/>
                </a:solidFill>
                <a:latin typeface="Garamond" panose="02020404030301010803" pitchFamily="18" charset="0"/>
              </a:rPr>
              <a:t>b.c.</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Commentariolum</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Petitionis</a:t>
            </a:r>
            <a:r>
              <a:rPr lang="en-US" altLang="it-IT"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Probably they are going to be used in the future.</a:t>
            </a:r>
          </a:p>
        </p:txBody>
      </p:sp>
    </p:spTree>
    <p:extLst>
      <p:ext uri="{BB962C8B-B14F-4D97-AF65-F5344CB8AC3E}">
        <p14:creationId xmlns:p14="http://schemas.microsoft.com/office/powerpoint/2010/main" val="998523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- 2</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Given the facts: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Fake News on Social Networks spread rapidly, with a peak in the first </a:t>
            </a:r>
            <a:r>
              <a:rPr lang="en-US" altLang="it-IT" sz="2200" b="1" dirty="0">
                <a:solidFill>
                  <a:srgbClr val="000000"/>
                </a:solidFill>
                <a:latin typeface="Garamond" panose="02020404030301010803" pitchFamily="18" charset="0"/>
              </a:rPr>
              <a:t>2 hours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There is a strong economical and </a:t>
            </a:r>
            <a:r>
              <a:rPr lang="en-US" altLang="it-IT" sz="2200" b="1" dirty="0">
                <a:solidFill>
                  <a:srgbClr val="000000"/>
                </a:solidFill>
                <a:latin typeface="Garamond" panose="02020404030301010803" pitchFamily="18" charset="0"/>
              </a:rPr>
              <a:t>political interest </a:t>
            </a:r>
            <a:r>
              <a:rPr lang="en-US" altLang="it-IT" sz="2200" dirty="0">
                <a:solidFill>
                  <a:srgbClr val="000000"/>
                </a:solidFill>
                <a:latin typeface="Garamond" panose="02020404030301010803" pitchFamily="18" charset="0"/>
              </a:rPr>
              <a:t>in their use. (E.g., Cambridge Analytica, Trump elections, Russian Ads,…)</a:t>
            </a:r>
          </a:p>
          <a:p>
            <a:pPr marL="342900" indent="-342900" algn="just"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Manual techniques </a:t>
            </a:r>
            <a:r>
              <a:rPr lang="en-US" altLang="it-IT" sz="2200" dirty="0">
                <a:solidFill>
                  <a:srgbClr val="000000"/>
                </a:solidFill>
                <a:latin typeface="Garamond" panose="02020404030301010803" pitchFamily="18" charset="0"/>
              </a:rPr>
              <a:t>such as debunking and fact checking websites are very </a:t>
            </a:r>
            <a:r>
              <a:rPr lang="en-US" altLang="it-IT" sz="2200" b="1" dirty="0">
                <a:solidFill>
                  <a:srgbClr val="000000"/>
                </a:solidFill>
                <a:latin typeface="Garamond" panose="02020404030301010803" pitchFamily="18" charset="0"/>
              </a:rPr>
              <a:t>slow</a:t>
            </a:r>
            <a:r>
              <a:rPr lang="en-US" altLang="it-IT" sz="2200" dirty="0">
                <a:solidFill>
                  <a:srgbClr val="000000"/>
                </a:solidFill>
                <a:latin typeface="Garamond" panose="02020404030301010803" pitchFamily="18" charset="0"/>
              </a:rPr>
              <a:t>, not applicable on a large scale, and can be easily blocked.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Social Network bubbles make people isolate themselves in their beliefs and prejudices that can be easily manipulated.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 average person doesn’t have the time, want, resources or intellectual abilities to verify the sources and study deeply a topic, they just take each statement they read as true.</a:t>
            </a:r>
          </a:p>
          <a:p>
            <a:pPr algn="just" eaLnBrk="1" hangingPunct="1">
              <a:spcBef>
                <a:spcPct val="20000"/>
              </a:spcBef>
            </a:pPr>
            <a:r>
              <a:rPr lang="en-US" altLang="it-IT" sz="2200" dirty="0">
                <a:solidFill>
                  <a:srgbClr val="000000"/>
                </a:solidFill>
                <a:latin typeface="Garamond" panose="02020404030301010803" pitchFamily="18" charset="0"/>
              </a:rPr>
              <a:t>highlight the </a:t>
            </a:r>
            <a:r>
              <a:rPr lang="en-US" altLang="it-IT" sz="2200" b="1" dirty="0">
                <a:solidFill>
                  <a:srgbClr val="000000"/>
                </a:solidFill>
                <a:latin typeface="Garamond" panose="02020404030301010803" pitchFamily="18" charset="0"/>
              </a:rPr>
              <a:t>need for an automatic system </a:t>
            </a:r>
            <a:r>
              <a:rPr lang="en-US" altLang="it-IT" sz="2200" dirty="0">
                <a:solidFill>
                  <a:srgbClr val="000000"/>
                </a:solidFill>
                <a:latin typeface="Garamond" panose="02020404030301010803" pitchFamily="18" charset="0"/>
              </a:rPr>
              <a:t>for detecting Fake News and hoaxes.</a:t>
            </a:r>
          </a:p>
        </p:txBody>
      </p:sp>
    </p:spTree>
    <p:extLst>
      <p:ext uri="{BB962C8B-B14F-4D97-AF65-F5344CB8AC3E}">
        <p14:creationId xmlns:p14="http://schemas.microsoft.com/office/powerpoint/2010/main" val="114134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a:t>
            </a:r>
          </a:p>
        </p:txBody>
      </p:sp>
    </p:spTree>
    <p:extLst>
      <p:ext uri="{BB962C8B-B14F-4D97-AF65-F5344CB8AC3E}">
        <p14:creationId xmlns:p14="http://schemas.microsoft.com/office/powerpoint/2010/main" val="66981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00"/>
                </a:solidFill>
                <a:latin typeface="Garamond" panose="02020404030301010803" pitchFamily="18" charset="0"/>
              </a:rPr>
              <a:t>Datasets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Composed of….</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algn="just"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algn="just" eaLnBrk="1" hangingPunct="1">
              <a:spcBef>
                <a:spcPct val="20000"/>
              </a:spcBef>
            </a:pPr>
            <a:r>
              <a:rPr lang="en-US" altLang="it-IT" sz="2200" b="1" dirty="0">
                <a:solidFill>
                  <a:srgbClr val="000000"/>
                </a:solidFill>
                <a:latin typeface="Garamond" panose="02020404030301010803" pitchFamily="18" charset="0"/>
              </a:rPr>
              <a:t>Learning Architectures: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CNN…</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RNN…</a:t>
            </a:r>
          </a:p>
        </p:txBody>
      </p:sp>
    </p:spTree>
    <p:extLst>
      <p:ext uri="{BB962C8B-B14F-4D97-AF65-F5344CB8AC3E}">
        <p14:creationId xmlns:p14="http://schemas.microsoft.com/office/powerpoint/2010/main" val="310609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788238"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17054" y="6396333"/>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DSConvSmall</a:t>
            </a:r>
            <a:r>
              <a:rPr lang="en-US" altLang="it-IT" sz="2200" dirty="0">
                <a:solidFill>
                  <a:srgbClr val="000000"/>
                </a:solidFill>
                <a:latin typeface="Garamond" panose="02020404030301010803" pitchFamily="18" charset="0"/>
              </a:rPr>
              <a:t> + 40MFCC</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162K</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96.8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2,624,790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131.01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l"/>
                      <a:r>
                        <a:rPr lang="en-US" sz="2000" dirty="0">
                          <a:effectLst/>
                        </a:rPr>
                        <a:t>Our Ensemble Medium</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96.4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1,303,726</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122.04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a:effectLst/>
                        </a:rPr>
                        <a:t>Our </a:t>
                      </a:r>
                      <a:r>
                        <a:rPr lang="en-US" sz="2000" dirty="0" err="1">
                          <a:effectLst/>
                        </a:rPr>
                        <a:t>DSConvLarge</a:t>
                      </a:r>
                      <a:r>
                        <a:rPr lang="en-US" sz="2000" dirty="0">
                          <a:effectLst/>
                        </a:rPr>
                        <a:t> + 80Mels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96.0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874,930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41,44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l"/>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691,463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106.09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l"/>
                      <a:r>
                        <a:rPr lang="en-US" sz="2000">
                          <a:effectLst/>
                        </a:rPr>
                        <a:t>Our DSConvMedium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262,998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38,23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l"/>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257,018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28,71</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l"/>
                      <a:r>
                        <a:rPr lang="en-US" sz="2000" b="1" dirty="0">
                          <a:effectLst/>
                        </a:rPr>
                        <a:t>Our </a:t>
                      </a:r>
                      <a:r>
                        <a:rPr lang="en-US" sz="2000" b="1" dirty="0" err="1">
                          <a:effectLst/>
                        </a:rPr>
                        <a:t>DSConvSmall</a:t>
                      </a:r>
                      <a:r>
                        <a:rPr lang="en-US" sz="2000" b="1" dirty="0">
                          <a:effectLst/>
                        </a:rPr>
                        <a:t> + 40MFCC</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92,9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127,818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38,23</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Title 1">
            <a:extLst>
              <a:ext uri="{FF2B5EF4-FFF2-40B4-BE49-F238E27FC236}">
                <a16:creationId xmlns:a16="http://schemas.microsoft.com/office/drawing/2014/main" id="{BDCCF0B4-C2A4-4C40-A43B-A15394308BC5}"/>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Results</a:t>
            </a:r>
          </a:p>
        </p:txBody>
      </p:sp>
    </p:spTree>
    <p:extLst>
      <p:ext uri="{BB962C8B-B14F-4D97-AF65-F5344CB8AC3E}">
        <p14:creationId xmlns:p14="http://schemas.microsoft.com/office/powerpoint/2010/main" val="315950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Connection </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46299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pic>
        <p:nvPicPr>
          <p:cNvPr id="3" name="Immagine 2" descr="Immagine che contiene orologio&#10;&#10;Descrizione generata automaticamente">
            <a:extLst>
              <a:ext uri="{FF2B5EF4-FFF2-40B4-BE49-F238E27FC236}">
                <a16:creationId xmlns:a16="http://schemas.microsoft.com/office/drawing/2014/main" id="{34DF351E-9FBC-4CE5-A052-FE3F8F7DD113}"/>
              </a:ext>
            </a:extLst>
          </p:cNvPr>
          <p:cNvPicPr>
            <a:picLocks noChangeAspect="1"/>
          </p:cNvPicPr>
          <p:nvPr/>
        </p:nvPicPr>
        <p:blipFill>
          <a:blip r:embed="rId3"/>
          <a:stretch>
            <a:fillRect/>
          </a:stretch>
        </p:blipFill>
        <p:spPr>
          <a:xfrm>
            <a:off x="869090" y="1196442"/>
            <a:ext cx="7405819" cy="5048789"/>
          </a:xfrm>
          <a:prstGeom prst="rect">
            <a:avLst/>
          </a:prstGeom>
        </p:spPr>
      </p:pic>
    </p:spTree>
    <p:extLst>
      <p:ext uri="{BB962C8B-B14F-4D97-AF65-F5344CB8AC3E}">
        <p14:creationId xmlns:p14="http://schemas.microsoft.com/office/powerpoint/2010/main" val="369836449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IGNET-template2">
  <a:themeElements>
    <a:clrScheme name="Lun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Luna">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Lun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DEI_SCIENTIFIC_TEMPLATE_SLIDE.potx</Template>
  <TotalTime>5743</TotalTime>
  <Words>1838</Words>
  <Application>Microsoft Office PowerPoint</Application>
  <PresentationFormat>Presentazione su schermo (4:3)</PresentationFormat>
  <Paragraphs>519</Paragraphs>
  <Slides>23</Slides>
  <Notes>2</Notes>
  <HiddenSlides>2</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23</vt:i4>
      </vt:variant>
    </vt:vector>
  </HeadingPairs>
  <TitlesOfParts>
    <vt:vector size="32" baseType="lpstr">
      <vt:lpstr>Agency FB</vt:lpstr>
      <vt:lpstr>Arial</vt:lpstr>
      <vt:lpstr>Calibri</vt:lpstr>
      <vt:lpstr>Cambria Math</vt:lpstr>
      <vt:lpstr>Garamond</vt:lpstr>
      <vt:lpstr>Tw Cen MT</vt:lpstr>
      <vt:lpstr>Wingdings</vt:lpstr>
      <vt:lpstr>Wingdings 2</vt:lpstr>
      <vt:lpstr>SIGNET-template2</vt:lpstr>
      <vt:lpstr>AI for Fake News Detection in Social Networks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University of Padova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presentazione DEI</dc:title>
  <dc:creator>Stefano Ivancich</dc:creator>
  <cp:lastModifiedBy>Ivancich Stefano</cp:lastModifiedBy>
  <cp:revision>850</cp:revision>
  <dcterms:created xsi:type="dcterms:W3CDTF">2011-09-22T18:51:05Z</dcterms:created>
  <dcterms:modified xsi:type="dcterms:W3CDTF">2021-05-04T13:14:53Z</dcterms:modified>
</cp:coreProperties>
</file>